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60" r:id="rId2"/>
    <p:sldId id="308" r:id="rId3"/>
    <p:sldId id="307" r:id="rId4"/>
    <p:sldId id="309" r:id="rId5"/>
    <p:sldId id="310" r:id="rId6"/>
    <p:sldId id="311" r:id="rId7"/>
    <p:sldId id="291" r:id="rId8"/>
    <p:sldId id="312" r:id="rId9"/>
    <p:sldId id="313" r:id="rId10"/>
    <p:sldId id="320" r:id="rId11"/>
    <p:sldId id="315" r:id="rId12"/>
    <p:sldId id="314" r:id="rId13"/>
    <p:sldId id="319" r:id="rId14"/>
    <p:sldId id="317" r:id="rId15"/>
    <p:sldId id="318" r:id="rId16"/>
    <p:sldId id="316" r:id="rId17"/>
  </p:sldIdLst>
  <p:sldSz cx="9144000" cy="5143500" type="screen16x9"/>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E824"/>
    <a:srgbClr val="331C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02" y="-55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storage2.eng.unimelb.edu.au\geomatics\crcsi\CRCSI%20PROJECTS\Projects\04_2011_Bathy_UNA\Workfiles\contacts_list.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storage2.eng.unimelb.edu.au\geomatics\crcsi\CRCSI%20PROJECTS\Projects\04_2011_Bathy_UNA\Workfiles\CRCSI%20UDEM2%20Project4%20Questionnaire_responses%2018042012.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storage2.eng.unimelb.edu.au\geomatics\crcsi\CRCSI%20PROJECTS\Projects\04_2011_Bathy_UNA\Workfiles\CRCSI%20UDEM2%20Project4%20Questionnaire_responses%201804201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stacked"/>
        <c:varyColors val="0"/>
        <c:ser>
          <c:idx val="1"/>
          <c:order val="0"/>
          <c:tx>
            <c:v>Response</c:v>
          </c:tx>
          <c:spPr>
            <a:solidFill>
              <a:schemeClr val="tx2">
                <a:lumMod val="60000"/>
                <a:lumOff val="40000"/>
              </a:schemeClr>
            </a:solidFill>
          </c:spPr>
          <c:invertIfNegative val="0"/>
          <c:cat>
            <c:strRef>
              <c:f>Sheet1!$D$7:$D$14</c:f>
              <c:strCache>
                <c:ptCount val="8"/>
                <c:pt idx="0">
                  <c:v>Federal Government</c:v>
                </c:pt>
                <c:pt idx="1">
                  <c:v>State Government</c:v>
                </c:pt>
                <c:pt idx="2">
                  <c:v>Local Government</c:v>
                </c:pt>
                <c:pt idx="3">
                  <c:v>Port Authorities</c:v>
                </c:pt>
                <c:pt idx="4">
                  <c:v>Private Companies</c:v>
                </c:pt>
                <c:pt idx="5">
                  <c:v>Academia</c:v>
                </c:pt>
                <c:pt idx="6">
                  <c:v>Coastal Boards
and Committees</c:v>
                </c:pt>
                <c:pt idx="7">
                  <c:v>New Zealand</c:v>
                </c:pt>
              </c:strCache>
            </c:strRef>
          </c:cat>
          <c:val>
            <c:numRef>
              <c:f>Sheet1!$H$7:$H$14</c:f>
              <c:numCache>
                <c:formatCode>General</c:formatCode>
                <c:ptCount val="8"/>
                <c:pt idx="0">
                  <c:v>20</c:v>
                </c:pt>
                <c:pt idx="1">
                  <c:v>31</c:v>
                </c:pt>
                <c:pt idx="2">
                  <c:v>8</c:v>
                </c:pt>
                <c:pt idx="3">
                  <c:v>7</c:v>
                </c:pt>
                <c:pt idx="4">
                  <c:v>14</c:v>
                </c:pt>
                <c:pt idx="5">
                  <c:v>11</c:v>
                </c:pt>
                <c:pt idx="6">
                  <c:v>2</c:v>
                </c:pt>
                <c:pt idx="7">
                  <c:v>15</c:v>
                </c:pt>
              </c:numCache>
            </c:numRef>
          </c:val>
          <c:extLst xmlns:c16r2="http://schemas.microsoft.com/office/drawing/2015/06/chart">
            <c:ext xmlns:c16="http://schemas.microsoft.com/office/drawing/2014/chart" uri="{C3380CC4-5D6E-409C-BE32-E72D297353CC}">
              <c16:uniqueId val="{00000000-7508-48DC-8A0F-3C8B5454E4CA}"/>
            </c:ext>
          </c:extLst>
        </c:ser>
        <c:ser>
          <c:idx val="0"/>
          <c:order val="1"/>
          <c:tx>
            <c:v>No Response</c:v>
          </c:tx>
          <c:spPr>
            <a:solidFill>
              <a:srgbClr val="7030A0"/>
            </a:solidFill>
          </c:spPr>
          <c:invertIfNegative val="0"/>
          <c:cat>
            <c:strRef>
              <c:f>Sheet1!$D$7:$D$14</c:f>
              <c:strCache>
                <c:ptCount val="8"/>
                <c:pt idx="0">
                  <c:v>Federal Government</c:v>
                </c:pt>
                <c:pt idx="1">
                  <c:v>State Government</c:v>
                </c:pt>
                <c:pt idx="2">
                  <c:v>Local Government</c:v>
                </c:pt>
                <c:pt idx="3">
                  <c:v>Port Authorities</c:v>
                </c:pt>
                <c:pt idx="4">
                  <c:v>Private Companies</c:v>
                </c:pt>
                <c:pt idx="5">
                  <c:v>Academia</c:v>
                </c:pt>
                <c:pt idx="6">
                  <c:v>Coastal Boards
and Committees</c:v>
                </c:pt>
                <c:pt idx="7">
                  <c:v>New Zealand</c:v>
                </c:pt>
              </c:strCache>
            </c:strRef>
          </c:cat>
          <c:val>
            <c:numRef>
              <c:f>Sheet1!$I$7:$I$14</c:f>
              <c:numCache>
                <c:formatCode>General</c:formatCode>
                <c:ptCount val="8"/>
                <c:pt idx="0">
                  <c:v>24</c:v>
                </c:pt>
                <c:pt idx="1">
                  <c:v>30</c:v>
                </c:pt>
                <c:pt idx="2">
                  <c:v>14</c:v>
                </c:pt>
                <c:pt idx="3">
                  <c:v>14</c:v>
                </c:pt>
                <c:pt idx="4">
                  <c:v>5</c:v>
                </c:pt>
                <c:pt idx="5">
                  <c:v>20</c:v>
                </c:pt>
                <c:pt idx="6">
                  <c:v>14</c:v>
                </c:pt>
                <c:pt idx="7">
                  <c:v>3</c:v>
                </c:pt>
              </c:numCache>
            </c:numRef>
          </c:val>
          <c:extLst xmlns:c16r2="http://schemas.microsoft.com/office/drawing/2015/06/chart">
            <c:ext xmlns:c16="http://schemas.microsoft.com/office/drawing/2014/chart" uri="{C3380CC4-5D6E-409C-BE32-E72D297353CC}">
              <c16:uniqueId val="{00000001-7508-48DC-8A0F-3C8B5454E4CA}"/>
            </c:ext>
          </c:extLst>
        </c:ser>
        <c:dLbls>
          <c:showLegendKey val="0"/>
          <c:showVal val="0"/>
          <c:showCatName val="0"/>
          <c:showSerName val="0"/>
          <c:showPercent val="0"/>
          <c:showBubbleSize val="0"/>
        </c:dLbls>
        <c:gapWidth val="150"/>
        <c:shape val="box"/>
        <c:axId val="329597312"/>
        <c:axId val="329598848"/>
        <c:axId val="0"/>
      </c:bar3DChart>
      <c:catAx>
        <c:axId val="329597312"/>
        <c:scaling>
          <c:orientation val="minMax"/>
        </c:scaling>
        <c:delete val="0"/>
        <c:axPos val="b"/>
        <c:numFmt formatCode="General" sourceLinked="0"/>
        <c:majorTickMark val="out"/>
        <c:minorTickMark val="none"/>
        <c:tickLblPos val="nextTo"/>
        <c:txPr>
          <a:bodyPr rot="-5400000" vert="horz"/>
          <a:lstStyle/>
          <a:p>
            <a:pPr>
              <a:defRPr/>
            </a:pPr>
            <a:endParaRPr lang="en-US"/>
          </a:p>
        </c:txPr>
        <c:crossAx val="329598848"/>
        <c:crosses val="autoZero"/>
        <c:auto val="1"/>
        <c:lblAlgn val="ctr"/>
        <c:lblOffset val="100"/>
        <c:noMultiLvlLbl val="0"/>
      </c:catAx>
      <c:valAx>
        <c:axId val="329598848"/>
        <c:scaling>
          <c:orientation val="minMax"/>
        </c:scaling>
        <c:delete val="0"/>
        <c:axPos val="l"/>
        <c:majorGridlines/>
        <c:numFmt formatCode="General" sourceLinked="1"/>
        <c:majorTickMark val="out"/>
        <c:minorTickMark val="none"/>
        <c:tickLblPos val="nextTo"/>
        <c:crossAx val="329597312"/>
        <c:crosses val="autoZero"/>
        <c:crossBetween val="between"/>
      </c:valAx>
    </c:plotArea>
    <c:legend>
      <c:legendPos val="r"/>
      <c:layout/>
      <c:overlay val="0"/>
    </c:legend>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4.9877029260231361E-2"/>
          <c:y val="1.6898943325102913E-2"/>
          <c:w val="0.91284855018122735"/>
          <c:h val="0.47253984817913824"/>
        </c:manualLayout>
      </c:layout>
      <c:bar3DChart>
        <c:barDir val="col"/>
        <c:grouping val="stacked"/>
        <c:varyColors val="0"/>
        <c:ser>
          <c:idx val="0"/>
          <c:order val="0"/>
          <c:spPr>
            <a:solidFill>
              <a:srgbClr val="7030A0"/>
            </a:solidFill>
          </c:spPr>
          <c:invertIfNegative val="0"/>
          <c:cat>
            <c:strRef>
              <c:f>'CRCSI UDEM2 Project4 Questionna'!$AP$120:$BL$120</c:f>
              <c:strCache>
                <c:ptCount val="23"/>
                <c:pt idx="0">
                  <c:v>Law Enforcement and Defence</c:v>
                </c:pt>
                <c:pt idx="1">
                  <c:v>Marine Construction and Infrastructure</c:v>
                </c:pt>
                <c:pt idx="2">
                  <c:v>Mineral Resources</c:v>
                </c:pt>
                <c:pt idx="3">
                  <c:v>Commerical Fishing and Aquaculture</c:v>
                </c:pt>
                <c:pt idx="4">
                  <c:v>Marine and Coastal Tourism</c:v>
                </c:pt>
                <c:pt idx="5">
                  <c:v>Coastal Zone Management</c:v>
                </c:pt>
                <c:pt idx="6">
                  <c:v>Marine and Coastal Conservation</c:v>
                </c:pt>
                <c:pt idx="7">
                  <c:v>Natural Disaster and Hazard Mitigation</c:v>
                </c:pt>
                <c:pt idx="8">
                  <c:v>Pollution and Environmental Protection</c:v>
                </c:pt>
                <c:pt idx="9">
                  <c:v>Identifying Wrecks and Dives</c:v>
                </c:pt>
                <c:pt idx="10">
                  <c:v>Boundary Delimitation</c:v>
                </c:pt>
                <c:pt idx="11">
                  <c:v>Maritime Navigation</c:v>
                </c:pt>
                <c:pt idx="12">
                  <c:v>Hydrographic Charting</c:v>
                </c:pt>
                <c:pt idx="13">
                  <c:v>Data Collection and Acquisition</c:v>
                </c:pt>
                <c:pt idx="14">
                  <c:v>Spatial Data Custodian and Sales</c:v>
                </c:pt>
                <c:pt idx="15">
                  <c:v>Climate Change and Flood Modelling</c:v>
                </c:pt>
                <c:pt idx="16">
                  <c:v>Storm Surge Modelling and Impact</c:v>
                </c:pt>
                <c:pt idx="17">
                  <c:v>Tsunami and Tidal Wave Modelling</c:v>
                </c:pt>
                <c:pt idx="18">
                  <c:v>Hydrodynamic Modelling</c:v>
                </c:pt>
                <c:pt idx="19">
                  <c:v>Ecosystem Modelling</c:v>
                </c:pt>
                <c:pt idx="20">
                  <c:v>Marine Habitat Mapping</c:v>
                </c:pt>
                <c:pt idx="21">
                  <c:v>Seafloor Mapping</c:v>
                </c:pt>
                <c:pt idx="22">
                  <c:v>Other</c:v>
                </c:pt>
              </c:strCache>
            </c:strRef>
          </c:cat>
          <c:val>
            <c:numRef>
              <c:f>'CRCSI UDEM2 Project4 Questionna'!$AP$121:$BL$121</c:f>
              <c:numCache>
                <c:formatCode>General</c:formatCode>
                <c:ptCount val="23"/>
                <c:pt idx="0">
                  <c:v>13</c:v>
                </c:pt>
                <c:pt idx="1">
                  <c:v>34</c:v>
                </c:pt>
                <c:pt idx="2">
                  <c:v>20</c:v>
                </c:pt>
                <c:pt idx="3">
                  <c:v>14</c:v>
                </c:pt>
                <c:pt idx="4">
                  <c:v>8</c:v>
                </c:pt>
                <c:pt idx="5">
                  <c:v>55</c:v>
                </c:pt>
                <c:pt idx="6">
                  <c:v>41</c:v>
                </c:pt>
                <c:pt idx="7">
                  <c:v>35</c:v>
                </c:pt>
                <c:pt idx="8">
                  <c:v>26</c:v>
                </c:pt>
                <c:pt idx="9">
                  <c:v>21</c:v>
                </c:pt>
                <c:pt idx="10">
                  <c:v>34</c:v>
                </c:pt>
                <c:pt idx="11">
                  <c:v>25</c:v>
                </c:pt>
                <c:pt idx="12">
                  <c:v>37</c:v>
                </c:pt>
                <c:pt idx="13">
                  <c:v>72</c:v>
                </c:pt>
                <c:pt idx="14">
                  <c:v>26</c:v>
                </c:pt>
                <c:pt idx="15">
                  <c:v>37</c:v>
                </c:pt>
                <c:pt idx="16">
                  <c:v>37</c:v>
                </c:pt>
                <c:pt idx="17">
                  <c:v>25</c:v>
                </c:pt>
                <c:pt idx="18">
                  <c:v>34</c:v>
                </c:pt>
                <c:pt idx="19">
                  <c:v>31</c:v>
                </c:pt>
                <c:pt idx="20">
                  <c:v>51</c:v>
                </c:pt>
                <c:pt idx="21">
                  <c:v>51</c:v>
                </c:pt>
                <c:pt idx="22">
                  <c:v>14</c:v>
                </c:pt>
              </c:numCache>
            </c:numRef>
          </c:val>
          <c:extLst xmlns:c16r2="http://schemas.microsoft.com/office/drawing/2015/06/chart">
            <c:ext xmlns:c16="http://schemas.microsoft.com/office/drawing/2014/chart" uri="{C3380CC4-5D6E-409C-BE32-E72D297353CC}">
              <c16:uniqueId val="{00000000-7D22-48B3-BB2C-C08DB722CC52}"/>
            </c:ext>
          </c:extLst>
        </c:ser>
        <c:dLbls>
          <c:showLegendKey val="0"/>
          <c:showVal val="0"/>
          <c:showCatName val="0"/>
          <c:showSerName val="0"/>
          <c:showPercent val="0"/>
          <c:showBubbleSize val="0"/>
        </c:dLbls>
        <c:gapWidth val="150"/>
        <c:shape val="box"/>
        <c:axId val="330572160"/>
        <c:axId val="330573696"/>
        <c:axId val="0"/>
      </c:bar3DChart>
      <c:catAx>
        <c:axId val="330572160"/>
        <c:scaling>
          <c:orientation val="minMax"/>
        </c:scaling>
        <c:delete val="0"/>
        <c:axPos val="b"/>
        <c:numFmt formatCode="General" sourceLinked="0"/>
        <c:majorTickMark val="out"/>
        <c:minorTickMark val="none"/>
        <c:tickLblPos val="nextTo"/>
        <c:txPr>
          <a:bodyPr rot="-5400000" vert="horz"/>
          <a:lstStyle/>
          <a:p>
            <a:pPr>
              <a:defRPr sz="900"/>
            </a:pPr>
            <a:endParaRPr lang="en-US"/>
          </a:p>
        </c:txPr>
        <c:crossAx val="330573696"/>
        <c:crosses val="autoZero"/>
        <c:auto val="1"/>
        <c:lblAlgn val="ctr"/>
        <c:lblOffset val="100"/>
        <c:noMultiLvlLbl val="0"/>
      </c:catAx>
      <c:valAx>
        <c:axId val="330573696"/>
        <c:scaling>
          <c:orientation val="minMax"/>
        </c:scaling>
        <c:delete val="0"/>
        <c:axPos val="l"/>
        <c:majorGridlines/>
        <c:numFmt formatCode="General" sourceLinked="1"/>
        <c:majorTickMark val="out"/>
        <c:minorTickMark val="none"/>
        <c:tickLblPos val="nextTo"/>
        <c:crossAx val="330572160"/>
        <c:crosses val="autoZero"/>
        <c:crossBetween val="between"/>
      </c:valAx>
    </c:plotArea>
    <c:plotVisOnly val="1"/>
    <c:dispBlanksAs val="gap"/>
    <c:showDLblsOverMax val="0"/>
  </c:chart>
  <c:spPr>
    <a:ln>
      <a:noFill/>
    </a:ln>
  </c:sp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9.5320458968549876E-2"/>
          <c:y val="2.8850640620390992E-2"/>
          <c:w val="0.79772970161624124"/>
          <c:h val="0.72919606429440964"/>
        </c:manualLayout>
      </c:layout>
      <c:bar3DChart>
        <c:barDir val="col"/>
        <c:grouping val="clustered"/>
        <c:varyColors val="0"/>
        <c:ser>
          <c:idx val="0"/>
          <c:order val="0"/>
          <c:tx>
            <c:v>Coastal Modellers</c:v>
          </c:tx>
          <c:spPr>
            <a:solidFill>
              <a:srgbClr val="FFC000"/>
            </a:solidFill>
          </c:spPr>
          <c:invertIfNegative val="0"/>
          <c:cat>
            <c:strRef>
              <c:f>'CRCSI UDEM2 Project4 Questionna'!$CT$118:$DB$118</c:f>
              <c:strCache>
                <c:ptCount val="9"/>
                <c:pt idx="0">
                  <c:v>Shipping and 
Boating Channels</c:v>
                </c:pt>
                <c:pt idx="1">
                  <c:v>Sea Grasses</c:v>
                </c:pt>
                <c:pt idx="2">
                  <c:v>Platforms and 
Infrastructure</c:v>
                </c:pt>
                <c:pt idx="3">
                  <c:v>Reefs</c:v>
                </c:pt>
                <c:pt idx="4">
                  <c:v>Marine Habitats</c:v>
                </c:pt>
                <c:pt idx="5">
                  <c:v>Ports and 
Harbours</c:v>
                </c:pt>
                <c:pt idx="6">
                  <c:v>Shoals</c:v>
                </c:pt>
                <c:pt idx="7">
                  <c:v>Man-Made Seafloor
Features</c:v>
                </c:pt>
                <c:pt idx="8">
                  <c:v>Wrecks</c:v>
                </c:pt>
              </c:strCache>
            </c:strRef>
          </c:cat>
          <c:val>
            <c:numRef>
              <c:f>'CRCSI UDEM2 Project4 Questionna'!$CT$122:$DB$122</c:f>
              <c:numCache>
                <c:formatCode>0.00</c:formatCode>
                <c:ptCount val="9"/>
                <c:pt idx="0">
                  <c:v>0.3611111111111111</c:v>
                </c:pt>
                <c:pt idx="1">
                  <c:v>0.47222222222222232</c:v>
                </c:pt>
                <c:pt idx="2">
                  <c:v>0.38888888888889012</c:v>
                </c:pt>
                <c:pt idx="3">
                  <c:v>0.69444444444444464</c:v>
                </c:pt>
                <c:pt idx="4">
                  <c:v>0.58333333333333337</c:v>
                </c:pt>
                <c:pt idx="5">
                  <c:v>0.41666666666666713</c:v>
                </c:pt>
                <c:pt idx="6">
                  <c:v>0.66666666666666663</c:v>
                </c:pt>
                <c:pt idx="7">
                  <c:v>0.3611111111111111</c:v>
                </c:pt>
                <c:pt idx="8">
                  <c:v>0.38888888888889012</c:v>
                </c:pt>
              </c:numCache>
            </c:numRef>
          </c:val>
          <c:extLst xmlns:c16r2="http://schemas.microsoft.com/office/drawing/2015/06/chart">
            <c:ext xmlns:c16="http://schemas.microsoft.com/office/drawing/2014/chart" uri="{C3380CC4-5D6E-409C-BE32-E72D297353CC}">
              <c16:uniqueId val="{00000000-4183-4852-8818-BEA4EE17A200}"/>
            </c:ext>
          </c:extLst>
        </c:ser>
        <c:ser>
          <c:idx val="1"/>
          <c:order val="1"/>
          <c:tx>
            <c:v>Maritime Operations</c:v>
          </c:tx>
          <c:spPr>
            <a:solidFill>
              <a:srgbClr val="0070C0"/>
            </a:solidFill>
          </c:spPr>
          <c:invertIfNegative val="0"/>
          <c:cat>
            <c:strRef>
              <c:f>'CRCSI UDEM2 Project4 Questionna'!$CT$118:$DB$118</c:f>
              <c:strCache>
                <c:ptCount val="9"/>
                <c:pt idx="0">
                  <c:v>Shipping and 
Boating Channels</c:v>
                </c:pt>
                <c:pt idx="1">
                  <c:v>Sea Grasses</c:v>
                </c:pt>
                <c:pt idx="2">
                  <c:v>Platforms and 
Infrastructure</c:v>
                </c:pt>
                <c:pt idx="3">
                  <c:v>Reefs</c:v>
                </c:pt>
                <c:pt idx="4">
                  <c:v>Marine Habitats</c:v>
                </c:pt>
                <c:pt idx="5">
                  <c:v>Ports and 
Harbours</c:v>
                </c:pt>
                <c:pt idx="6">
                  <c:v>Shoals</c:v>
                </c:pt>
                <c:pt idx="7">
                  <c:v>Man-Made Seafloor
Features</c:v>
                </c:pt>
                <c:pt idx="8">
                  <c:v>Wrecks</c:v>
                </c:pt>
              </c:strCache>
            </c:strRef>
          </c:cat>
          <c:val>
            <c:numRef>
              <c:f>'CRCSI UDEM2 Project4 Questionna'!$CT$123:$DB$123</c:f>
              <c:numCache>
                <c:formatCode>0.00</c:formatCode>
                <c:ptCount val="9"/>
                <c:pt idx="0">
                  <c:v>0.9</c:v>
                </c:pt>
                <c:pt idx="1">
                  <c:v>0.25</c:v>
                </c:pt>
                <c:pt idx="2">
                  <c:v>0.55000000000000004</c:v>
                </c:pt>
                <c:pt idx="3">
                  <c:v>0.5</c:v>
                </c:pt>
                <c:pt idx="4">
                  <c:v>0.30000000000000032</c:v>
                </c:pt>
                <c:pt idx="5">
                  <c:v>0.85000000000000064</c:v>
                </c:pt>
                <c:pt idx="6">
                  <c:v>0.75000000000000089</c:v>
                </c:pt>
                <c:pt idx="7">
                  <c:v>0.70000000000000062</c:v>
                </c:pt>
                <c:pt idx="8">
                  <c:v>0.70000000000000062</c:v>
                </c:pt>
              </c:numCache>
            </c:numRef>
          </c:val>
          <c:extLst xmlns:c16r2="http://schemas.microsoft.com/office/drawing/2015/06/chart">
            <c:ext xmlns:c16="http://schemas.microsoft.com/office/drawing/2014/chart" uri="{C3380CC4-5D6E-409C-BE32-E72D297353CC}">
              <c16:uniqueId val="{00000001-4183-4852-8818-BEA4EE17A200}"/>
            </c:ext>
          </c:extLst>
        </c:ser>
        <c:ser>
          <c:idx val="2"/>
          <c:order val="2"/>
          <c:tx>
            <c:v>Overall</c:v>
          </c:tx>
          <c:spPr>
            <a:solidFill>
              <a:srgbClr val="7030A0"/>
            </a:solidFill>
          </c:spPr>
          <c:invertIfNegative val="0"/>
          <c:cat>
            <c:strRef>
              <c:f>'CRCSI UDEM2 Project4 Questionna'!$CT$118:$DB$118</c:f>
              <c:strCache>
                <c:ptCount val="9"/>
                <c:pt idx="0">
                  <c:v>Shipping and 
Boating Channels</c:v>
                </c:pt>
                <c:pt idx="1">
                  <c:v>Sea Grasses</c:v>
                </c:pt>
                <c:pt idx="2">
                  <c:v>Platforms and 
Infrastructure</c:v>
                </c:pt>
                <c:pt idx="3">
                  <c:v>Reefs</c:v>
                </c:pt>
                <c:pt idx="4">
                  <c:v>Marine Habitats</c:v>
                </c:pt>
                <c:pt idx="5">
                  <c:v>Ports and 
Harbours</c:v>
                </c:pt>
                <c:pt idx="6">
                  <c:v>Shoals</c:v>
                </c:pt>
                <c:pt idx="7">
                  <c:v>Man-Made Seafloor
Features</c:v>
                </c:pt>
                <c:pt idx="8">
                  <c:v>Wrecks</c:v>
                </c:pt>
              </c:strCache>
            </c:strRef>
          </c:cat>
          <c:val>
            <c:numRef>
              <c:f>'CRCSI UDEM2 Project4 Questionna'!$CT$124:$DB$124</c:f>
              <c:numCache>
                <c:formatCode>0.00</c:formatCode>
                <c:ptCount val="9"/>
                <c:pt idx="0">
                  <c:v>0.42056074766355184</c:v>
                </c:pt>
                <c:pt idx="1">
                  <c:v>0.40186915887850466</c:v>
                </c:pt>
                <c:pt idx="2">
                  <c:v>0.34579439252336425</c:v>
                </c:pt>
                <c:pt idx="3">
                  <c:v>0.63551401869158997</c:v>
                </c:pt>
                <c:pt idx="4">
                  <c:v>0.51401869158878577</c:v>
                </c:pt>
                <c:pt idx="5">
                  <c:v>0.45794392523364535</c:v>
                </c:pt>
                <c:pt idx="6">
                  <c:v>0.58878504672897192</c:v>
                </c:pt>
                <c:pt idx="7">
                  <c:v>0.32710280373831824</c:v>
                </c:pt>
                <c:pt idx="8">
                  <c:v>0.42056074766355184</c:v>
                </c:pt>
              </c:numCache>
            </c:numRef>
          </c:val>
          <c:extLst xmlns:c16r2="http://schemas.microsoft.com/office/drawing/2015/06/chart">
            <c:ext xmlns:c16="http://schemas.microsoft.com/office/drawing/2014/chart" uri="{C3380CC4-5D6E-409C-BE32-E72D297353CC}">
              <c16:uniqueId val="{00000002-4183-4852-8818-BEA4EE17A200}"/>
            </c:ext>
          </c:extLst>
        </c:ser>
        <c:dLbls>
          <c:showLegendKey val="0"/>
          <c:showVal val="0"/>
          <c:showCatName val="0"/>
          <c:showSerName val="0"/>
          <c:showPercent val="0"/>
          <c:showBubbleSize val="0"/>
        </c:dLbls>
        <c:gapWidth val="150"/>
        <c:shape val="box"/>
        <c:axId val="330643712"/>
        <c:axId val="330645504"/>
        <c:axId val="0"/>
      </c:bar3DChart>
      <c:catAx>
        <c:axId val="330643712"/>
        <c:scaling>
          <c:orientation val="minMax"/>
        </c:scaling>
        <c:delete val="0"/>
        <c:axPos val="b"/>
        <c:numFmt formatCode="General" sourceLinked="0"/>
        <c:majorTickMark val="out"/>
        <c:minorTickMark val="none"/>
        <c:tickLblPos val="nextTo"/>
        <c:txPr>
          <a:bodyPr rot="-5400000" vert="horz"/>
          <a:lstStyle/>
          <a:p>
            <a:pPr>
              <a:defRPr sz="1000"/>
            </a:pPr>
            <a:endParaRPr lang="en-US"/>
          </a:p>
        </c:txPr>
        <c:crossAx val="330645504"/>
        <c:crosses val="autoZero"/>
        <c:auto val="1"/>
        <c:lblAlgn val="ctr"/>
        <c:lblOffset val="100"/>
        <c:noMultiLvlLbl val="0"/>
      </c:catAx>
      <c:valAx>
        <c:axId val="330645504"/>
        <c:scaling>
          <c:orientation val="minMax"/>
        </c:scaling>
        <c:delete val="0"/>
        <c:axPos val="l"/>
        <c:majorGridlines/>
        <c:title>
          <c:tx>
            <c:rich>
              <a:bodyPr rot="-5400000" vert="horz"/>
              <a:lstStyle/>
              <a:p>
                <a:pPr>
                  <a:defRPr sz="1200"/>
                </a:pPr>
                <a:r>
                  <a:rPr lang="en-AU" sz="1200"/>
                  <a:t>Percentageof Respondents Showing </a:t>
                </a:r>
                <a:r>
                  <a:rPr lang="en-AU" sz="1200" baseline="0"/>
                  <a:t>Interest</a:t>
                </a:r>
                <a:r>
                  <a:rPr lang="en-AU" sz="1200"/>
                  <a:t> </a:t>
                </a:r>
              </a:p>
            </c:rich>
          </c:tx>
          <c:layout>
            <c:manualLayout>
              <c:xMode val="edge"/>
              <c:yMode val="edge"/>
              <c:x val="2.0753225059555836E-2"/>
              <c:y val="0.14546525611268438"/>
            </c:manualLayout>
          </c:layout>
          <c:overlay val="0"/>
        </c:title>
        <c:numFmt formatCode="0%" sourceLinked="0"/>
        <c:majorTickMark val="out"/>
        <c:minorTickMark val="none"/>
        <c:tickLblPos val="nextTo"/>
        <c:crossAx val="330643712"/>
        <c:crosses val="autoZero"/>
        <c:crossBetween val="between"/>
      </c:valAx>
    </c:plotArea>
    <c:legend>
      <c:legendPos val="r"/>
      <c:layout>
        <c:manualLayout>
          <c:xMode val="edge"/>
          <c:yMode val="edge"/>
          <c:x val="0.88311930434474828"/>
          <c:y val="0.12489664108442185"/>
          <c:w val="0.11361945894900567"/>
          <c:h val="0.43965819462440747"/>
        </c:manualLayout>
      </c:layout>
      <c:overlay val="0"/>
      <c:txPr>
        <a:bodyPr/>
        <a:lstStyle/>
        <a:p>
          <a:pPr>
            <a:defRPr sz="1000"/>
          </a:pPr>
          <a:endParaRPr lang="en-US"/>
        </a:p>
      </c:txPr>
    </c:legend>
    <c:plotVisOnly val="1"/>
    <c:dispBlanksAs val="gap"/>
    <c:showDLblsOverMax val="0"/>
  </c:chart>
  <c:spPr>
    <a:ln>
      <a:noFill/>
    </a:ln>
  </c:sp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drawing1.xml><?xml version="1.0" encoding="utf-8"?>
<c:userShapes xmlns:c="http://schemas.openxmlformats.org/drawingml/2006/chart">
  <cdr:relSizeAnchor xmlns:cdr="http://schemas.openxmlformats.org/drawingml/2006/chartDrawing">
    <cdr:from>
      <cdr:x>0.06481</cdr:x>
      <cdr:y>0.92821</cdr:y>
    </cdr:from>
    <cdr:to>
      <cdr:x>0.94444</cdr:x>
      <cdr:y>0.99147</cdr:y>
    </cdr:to>
    <cdr:sp macro="" textlink="">
      <cdr:nvSpPr>
        <cdr:cNvPr id="4" name="Rectangle 3"/>
        <cdr:cNvSpPr/>
      </cdr:nvSpPr>
      <cdr:spPr>
        <a:xfrm xmlns:a="http://schemas.openxmlformats.org/drawingml/2006/main">
          <a:off x="533360" y="4277677"/>
          <a:ext cx="7239003" cy="291534"/>
        </a:xfrm>
        <a:prstGeom xmlns:a="http://schemas.openxmlformats.org/drawingml/2006/main" prst="rect">
          <a:avLst/>
        </a:prstGeom>
        <a:gradFill xmlns:a="http://schemas.openxmlformats.org/drawingml/2006/main">
          <a:gsLst>
            <a:gs pos="100000">
              <a:sysClr val="window" lastClr="FFFFFF"/>
            </a:gs>
            <a:gs pos="90000">
              <a:sysClr val="window" lastClr="FFFFFF"/>
            </a:gs>
            <a:gs pos="81000">
              <a:srgbClr val="8064A2">
                <a:lumMod val="75000"/>
              </a:srgbClr>
            </a:gs>
            <a:gs pos="71000">
              <a:sysClr val="window" lastClr="FFFFFF"/>
            </a:gs>
            <a:gs pos="61000">
              <a:srgbClr val="8064A2">
                <a:lumMod val="75000"/>
              </a:srgbClr>
            </a:gs>
            <a:gs pos="47000">
              <a:sysClr val="window" lastClr="FFFFFF"/>
            </a:gs>
            <a:gs pos="35000">
              <a:srgbClr val="8064A2">
                <a:lumMod val="75000"/>
              </a:srgbClr>
            </a:gs>
            <a:gs pos="0">
              <a:sysClr val="window" lastClr="FFFFFF"/>
            </a:gs>
          </a:gsLst>
          <a:lin ang="10800000" scaled="0"/>
        </a:gradFill>
        <a:ln xmlns:a="http://schemas.openxmlformats.org/drawingml/2006/main" w="3175" cap="flat" cmpd="sng" algn="ctr">
          <a:solidFill>
            <a:srgbClr val="8064A2">
              <a:lumMod val="75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Arial"/>
            </a:defRPr>
          </a:lvl1pPr>
          <a:lvl2pPr marL="457200" indent="0">
            <a:defRPr sz="1100">
              <a:solidFill>
                <a:sysClr val="window" lastClr="FFFFFF"/>
              </a:solidFill>
              <a:latin typeface="Arial"/>
            </a:defRPr>
          </a:lvl2pPr>
          <a:lvl3pPr marL="914400" indent="0">
            <a:defRPr sz="1100">
              <a:solidFill>
                <a:sysClr val="window" lastClr="FFFFFF"/>
              </a:solidFill>
              <a:latin typeface="Arial"/>
            </a:defRPr>
          </a:lvl3pPr>
          <a:lvl4pPr marL="1371600" indent="0">
            <a:defRPr sz="1100">
              <a:solidFill>
                <a:sysClr val="window" lastClr="FFFFFF"/>
              </a:solidFill>
              <a:latin typeface="Arial"/>
            </a:defRPr>
          </a:lvl4pPr>
          <a:lvl5pPr marL="1828800" indent="0">
            <a:defRPr sz="1100">
              <a:solidFill>
                <a:sysClr val="window" lastClr="FFFFFF"/>
              </a:solidFill>
              <a:latin typeface="Arial"/>
            </a:defRPr>
          </a:lvl5pPr>
          <a:lvl6pPr marL="2286000" indent="0">
            <a:defRPr sz="1100">
              <a:solidFill>
                <a:sysClr val="window" lastClr="FFFFFF"/>
              </a:solidFill>
              <a:latin typeface="Arial"/>
            </a:defRPr>
          </a:lvl6pPr>
          <a:lvl7pPr marL="2743200" indent="0">
            <a:defRPr sz="1100">
              <a:solidFill>
                <a:sysClr val="window" lastClr="FFFFFF"/>
              </a:solidFill>
              <a:latin typeface="Arial"/>
            </a:defRPr>
          </a:lvl7pPr>
          <a:lvl8pPr marL="3200400" indent="0">
            <a:defRPr sz="1100">
              <a:solidFill>
                <a:sysClr val="window" lastClr="FFFFFF"/>
              </a:solidFill>
              <a:latin typeface="Arial"/>
            </a:defRPr>
          </a:lvl8pPr>
          <a:lvl9pPr marL="3657600" indent="0">
            <a:defRPr sz="1100">
              <a:solidFill>
                <a:sysClr val="window" lastClr="FFFFFF"/>
              </a:solidFill>
              <a:latin typeface="Arial"/>
            </a:defRPr>
          </a:lvl9pPr>
        </a:lstStyle>
        <a:p xmlns:a="http://schemas.openxmlformats.org/drawingml/2006/main">
          <a:pPr algn="l"/>
          <a:r>
            <a:rPr lang="en-US" sz="800" dirty="0">
              <a:solidFill>
                <a:sysClr val="windowText" lastClr="000000"/>
              </a:solidFill>
            </a:rPr>
            <a:t>                Maritime</a:t>
          </a:r>
          <a:r>
            <a:rPr lang="en-US" sz="800" baseline="0" dirty="0">
              <a:solidFill>
                <a:sysClr val="windowText" lastClr="000000"/>
              </a:solidFill>
            </a:rPr>
            <a:t> 	 </a:t>
          </a:r>
          <a:r>
            <a:rPr lang="en-US" sz="800" dirty="0">
              <a:solidFill>
                <a:sysClr val="windowText" lastClr="000000"/>
              </a:solidFill>
            </a:rPr>
            <a:t>                      </a:t>
          </a:r>
          <a:r>
            <a:rPr lang="en-US" sz="800" baseline="0" dirty="0">
              <a:solidFill>
                <a:sysClr val="windowText" lastClr="000000"/>
              </a:solidFill>
            </a:rPr>
            <a:t>Coastal Zone	                      Spatial                                                        Mapping and	</a:t>
          </a:r>
        </a:p>
        <a:p xmlns:a="http://schemas.openxmlformats.org/drawingml/2006/main">
          <a:pPr algn="l"/>
          <a:r>
            <a:rPr lang="en-US" sz="800" baseline="0" dirty="0">
              <a:solidFill>
                <a:sysClr val="windowText" lastClr="000000"/>
              </a:solidFill>
            </a:rPr>
            <a:t>              Operations	                      </a:t>
          </a:r>
          <a:r>
            <a:rPr lang="en-US" sz="800" dirty="0">
              <a:solidFill>
                <a:sysClr val="windowText" lastClr="000000"/>
              </a:solidFill>
            </a:rPr>
            <a:t> </a:t>
          </a:r>
          <a:r>
            <a:rPr lang="en-US" sz="800" baseline="0" dirty="0">
              <a:solidFill>
                <a:sysClr val="windowText" lastClr="000000"/>
              </a:solidFill>
            </a:rPr>
            <a:t>Management	                     Services                                                         </a:t>
          </a:r>
          <a:r>
            <a:rPr lang="en-US" sz="800" baseline="0" dirty="0" err="1">
              <a:solidFill>
                <a:sysClr val="windowText" lastClr="000000"/>
              </a:solidFill>
            </a:rPr>
            <a:t>Modelling</a:t>
          </a:r>
          <a:endParaRPr lang="en-US" sz="800" dirty="0">
            <a:solidFill>
              <a:sysClr val="windowText" lastClr="000000"/>
            </a:solidFill>
          </a:endParaRPr>
        </a:p>
      </cdr:txBody>
    </cdr:sp>
  </cdr:relSizeAnchor>
  <cdr:relSizeAnchor xmlns:cdr="http://schemas.openxmlformats.org/drawingml/2006/chartDrawing">
    <cdr:from>
      <cdr:x>0</cdr:x>
      <cdr:y>0.86355</cdr:y>
    </cdr:from>
    <cdr:to>
      <cdr:x>0.11758</cdr:x>
      <cdr:y>0.91669</cdr:y>
    </cdr:to>
    <cdr:sp macro="" textlink="">
      <cdr:nvSpPr>
        <cdr:cNvPr id="5" name="TextBox 2"/>
        <cdr:cNvSpPr txBox="1"/>
      </cdr:nvSpPr>
      <cdr:spPr>
        <a:xfrm xmlns:a="http://schemas.openxmlformats.org/drawingml/2006/main">
          <a:off x="0" y="4680520"/>
          <a:ext cx="914395" cy="28802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r>
            <a:rPr lang="en-AU" sz="800" b="1" dirty="0"/>
            <a:t>Groupings</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A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658567F-68F6-4A7B-908F-82900928C8AE}" type="datetime1">
              <a:rPr lang="en-AU" altLang="en-US"/>
              <a:pPr>
                <a:defRPr/>
              </a:pPr>
              <a:t>6/04/2018</a:t>
            </a:fld>
            <a:endParaRPr lang="en-AU" alt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endParaRPr lang="en-AU" alt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BE2B447B-F641-4A24-BE86-78F19CCA2C66}" type="slidenum">
              <a:rPr lang="en-AU" altLang="en-US"/>
              <a:pPr>
                <a:defRPr/>
              </a:pPr>
              <a:t>‹#›</a:t>
            </a:fld>
            <a:endParaRPr lang="en-AU" altLang="en-US"/>
          </a:p>
        </p:txBody>
      </p:sp>
    </p:spTree>
    <p:extLst>
      <p:ext uri="{BB962C8B-B14F-4D97-AF65-F5344CB8AC3E}">
        <p14:creationId xmlns:p14="http://schemas.microsoft.com/office/powerpoint/2010/main" val="35302475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rtl="0" eaLnBrk="0" fontAlgn="base" hangingPunct="0">
      <a:spcBef>
        <a:spcPct val="30000"/>
      </a:spcBef>
      <a:spcAft>
        <a:spcPct val="0"/>
      </a:spcAft>
      <a:defRPr sz="1200" kern="1200">
        <a:solidFill>
          <a:schemeClr val="tx1"/>
        </a:solidFill>
        <a:latin typeface="+mn-lt"/>
        <a:ea typeface="ＭＳ Ｐゴシック" pitchFamily="-103"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3"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3"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3"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AU" altLang="en-US">
              <a:ea typeface="ＭＳ Ｐゴシック" panose="020B0600070205080204" pitchFamily="34" charset="-128"/>
            </a:endParaRP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15BC1D5-ADBD-4F4A-B562-FB2C8B734602}" type="slidenum">
              <a:rPr lang="en-AU" altLang="en-US" smtClean="0"/>
              <a:pPr>
                <a:spcBef>
                  <a:spcPct val="0"/>
                </a:spcBef>
              </a:pPr>
              <a:t>1</a:t>
            </a:fld>
            <a:endParaRPr lang="en-AU"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descr="43pl_grey.gif"/>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001000" y="4019550"/>
            <a:ext cx="9398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047751"/>
            <a:ext cx="7772400" cy="533399"/>
          </a:xfrm>
        </p:spPr>
        <p:txBody>
          <a:bodyPr/>
          <a:lstStyle>
            <a:lvl1pPr>
              <a:defRPr sz="4000">
                <a:solidFill>
                  <a:srgbClr val="660066"/>
                </a:solidFill>
                <a:latin typeface="Arial"/>
                <a:cs typeface="Arial"/>
              </a:defRPr>
            </a:lvl1pPr>
          </a:lstStyle>
          <a:p>
            <a:r>
              <a:rPr lang="en-US" dirty="0"/>
              <a:t>Click to edit Master title style</a:t>
            </a:r>
            <a:endParaRPr lang="en-AU" dirty="0"/>
          </a:p>
        </p:txBody>
      </p:sp>
      <p:sp>
        <p:nvSpPr>
          <p:cNvPr id="3" name="Subtitle 2"/>
          <p:cNvSpPr>
            <a:spLocks noGrp="1"/>
          </p:cNvSpPr>
          <p:nvPr>
            <p:ph type="subTitle" idx="1"/>
          </p:nvPr>
        </p:nvSpPr>
        <p:spPr>
          <a:xfrm>
            <a:off x="685800" y="1809750"/>
            <a:ext cx="7772400" cy="2419350"/>
          </a:xfrm>
        </p:spPr>
        <p:txBody>
          <a:bodyPr/>
          <a:lstStyle>
            <a:lvl1pPr marL="0" indent="0" algn="ctr">
              <a:buNone/>
              <a:defRPr>
                <a:solidFill>
                  <a:schemeClr val="tx1">
                    <a:lumMod val="65000"/>
                    <a:lumOff val="35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AU" dirty="0"/>
          </a:p>
        </p:txBody>
      </p:sp>
    </p:spTree>
    <p:extLst>
      <p:ext uri="{BB962C8B-B14F-4D97-AF65-F5344CB8AC3E}">
        <p14:creationId xmlns:p14="http://schemas.microsoft.com/office/powerpoint/2010/main" val="1791434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73528"/>
            <a:ext cx="8229600" cy="594066"/>
          </a:xfrm>
        </p:spPr>
        <p:txBody>
          <a:bodyPr/>
          <a:lstStyle>
            <a:lvl1pPr>
              <a:defRPr sz="4000">
                <a:solidFill>
                  <a:srgbClr val="660066"/>
                </a:solidFill>
                <a:latin typeface="Arial"/>
                <a:cs typeface="Arial"/>
              </a:defRPr>
            </a:lvl1pPr>
          </a:lstStyle>
          <a:p>
            <a:r>
              <a:rPr lang="en-US" dirty="0"/>
              <a:t>Click to edit Master title style</a:t>
            </a:r>
            <a:endParaRPr lang="en-AU" dirty="0"/>
          </a:p>
        </p:txBody>
      </p:sp>
      <p:sp>
        <p:nvSpPr>
          <p:cNvPr id="3" name="Content Placeholder 2"/>
          <p:cNvSpPr>
            <a:spLocks noGrp="1"/>
          </p:cNvSpPr>
          <p:nvPr>
            <p:ph idx="1"/>
          </p:nvPr>
        </p:nvSpPr>
        <p:spPr>
          <a:xfrm>
            <a:off x="457200" y="1221600"/>
            <a:ext cx="8229600" cy="3456385"/>
          </a:xfrm>
        </p:spPr>
        <p:txBody>
          <a:bodyPr/>
          <a:lstStyle>
            <a:lvl1pPr>
              <a:defRPr>
                <a:solidFill>
                  <a:schemeClr val="tx1">
                    <a:lumMod val="65000"/>
                    <a:lumOff val="35000"/>
                  </a:schemeClr>
                </a:solidFill>
                <a:latin typeface="Arial"/>
                <a:cs typeface="Arial"/>
              </a:defRPr>
            </a:lvl1pPr>
            <a:lvl2pPr>
              <a:defRPr>
                <a:solidFill>
                  <a:schemeClr val="tx1">
                    <a:lumMod val="50000"/>
                    <a:lumOff val="50000"/>
                  </a:schemeClr>
                </a:solidFill>
                <a:latin typeface="Arial"/>
                <a:cs typeface="Arial"/>
              </a:defRPr>
            </a:lvl2pPr>
            <a:lvl3pPr>
              <a:defRPr>
                <a:solidFill>
                  <a:schemeClr val="tx1">
                    <a:lumMod val="50000"/>
                    <a:lumOff val="50000"/>
                  </a:schemeClr>
                </a:solidFill>
                <a:latin typeface="Arial"/>
                <a:cs typeface="Arial"/>
              </a:defRPr>
            </a:lvl3pPr>
            <a:lvl4pPr>
              <a:defRPr>
                <a:solidFill>
                  <a:schemeClr val="tx1">
                    <a:lumMod val="50000"/>
                    <a:lumOff val="50000"/>
                  </a:schemeClr>
                </a:solidFill>
                <a:latin typeface="Arial"/>
                <a:cs typeface="Arial"/>
              </a:defRPr>
            </a:lvl4pPr>
            <a:lvl5pPr>
              <a:defRPr>
                <a:solidFill>
                  <a:schemeClr val="tx1">
                    <a:lumMod val="50000"/>
                    <a:lumOff val="50000"/>
                  </a:schemeClr>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10"/>
          </p:nvPr>
        </p:nvSpPr>
        <p:spPr/>
        <p:txBody>
          <a:bodyPr/>
          <a:lstStyle>
            <a:lvl1pPr>
              <a:defRPr/>
            </a:lvl1pPr>
          </a:lstStyle>
          <a:p>
            <a:pPr>
              <a:defRPr/>
            </a:pPr>
            <a:fld id="{37F8C8FB-89CE-4234-9610-1B40030EE0E1}" type="datetime1">
              <a:rPr lang="en-AU" altLang="en-US"/>
              <a:pPr>
                <a:defRPr/>
              </a:pPr>
              <a:t>6/04/2018</a:t>
            </a:fld>
            <a:endParaRPr lang="en-AU" altLang="en-US"/>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F6BAE053-077C-4D13-A397-FE56E018A053}" type="slidenum">
              <a:rPr lang="en-AU" altLang="en-US"/>
              <a:pPr>
                <a:defRPr/>
              </a:pPr>
              <a:t>‹#›</a:t>
            </a:fld>
            <a:endParaRPr lang="en-AU" altLang="en-US"/>
          </a:p>
        </p:txBody>
      </p:sp>
    </p:spTree>
    <p:extLst>
      <p:ext uri="{BB962C8B-B14F-4D97-AF65-F5344CB8AC3E}">
        <p14:creationId xmlns:p14="http://schemas.microsoft.com/office/powerpoint/2010/main" val="397945235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AU" altLang="en-US"/>
          </a:p>
        </p:txBody>
      </p:sp>
      <p:sp>
        <p:nvSpPr>
          <p:cNvPr id="1027"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20237B43-FB8E-4CE4-B771-2E9BCCB9E718}" type="datetime1">
              <a:rPr lang="en-AU" altLang="en-US"/>
              <a:pPr>
                <a:defRPr/>
              </a:pPr>
              <a:t>6/04/2018</a:t>
            </a:fld>
            <a:endParaRPr lang="en-AU" alt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AU"/>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6C06B668-4446-45F6-8ACC-DF2E4FCC34C5}" type="slidenum">
              <a:rPr lang="en-AU" altLang="en-US"/>
              <a:pPr>
                <a:defRPr/>
              </a:pPr>
              <a:t>‹#›</a:t>
            </a:fld>
            <a:endParaRPr lang="en-AU" altLang="en-US"/>
          </a:p>
        </p:txBody>
      </p:sp>
    </p:spTree>
  </p:cSld>
  <p:clrMap bg1="lt1" tx1="dk1" bg2="lt2" tx2="dk2" accent1="accent1" accent2="accent2" accent3="accent3" accent4="accent4" accent5="accent5" accent6="accent6" hlink="hlink" folHlink="folHlink"/>
  <p:sldLayoutIdLst>
    <p:sldLayoutId id="2147483873" r:id="rId1"/>
    <p:sldLayoutId id="2147483874" r:id="rId2"/>
  </p:sldLayoutIdLst>
  <p:txStyles>
    <p:titleStyle>
      <a:lvl1pPr algn="ctr"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103"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103"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03"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0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Title 1"/>
          <p:cNvSpPr>
            <a:spLocks noGrp="1"/>
          </p:cNvSpPr>
          <p:nvPr>
            <p:ph type="ctrTitle"/>
          </p:nvPr>
        </p:nvSpPr>
        <p:spPr>
          <a:xfrm>
            <a:off x="152400" y="819150"/>
            <a:ext cx="8305800" cy="381000"/>
          </a:xfrm>
        </p:spPr>
        <p:txBody>
          <a:bodyPr/>
          <a:lstStyle/>
          <a:p>
            <a:pPr algn="l"/>
            <a:r>
              <a:rPr lang="en-US" altLang="en-US" sz="1400" dirty="0">
                <a:latin typeface="Arial" panose="020B0604020202020204" pitchFamily="34" charset="0"/>
                <a:ea typeface="ＭＳ Ｐゴシック" panose="020B0600070205080204" pitchFamily="34" charset="-128"/>
                <a:cs typeface="Arial" panose="020B0604020202020204" pitchFamily="34" charset="0"/>
              </a:rPr>
              <a:t>Program 2 - Rapid Spatial Analytics</a:t>
            </a:r>
          </a:p>
        </p:txBody>
      </p:sp>
      <p:sp>
        <p:nvSpPr>
          <p:cNvPr id="5123" name="Subtitle 2"/>
          <p:cNvSpPr>
            <a:spLocks noGrp="1"/>
          </p:cNvSpPr>
          <p:nvPr>
            <p:ph type="subTitle" idx="1"/>
          </p:nvPr>
        </p:nvSpPr>
        <p:spPr>
          <a:xfrm>
            <a:off x="233627" y="1563638"/>
            <a:ext cx="8229600" cy="1066800"/>
          </a:xfrm>
        </p:spPr>
        <p:txBody>
          <a:bodyPr/>
          <a:lstStyle/>
          <a:p>
            <a:pPr eaLnBrk="1" hangingPunct="1"/>
            <a:r>
              <a:rPr lang="en-AU" altLang="en-US" sz="3600" b="1" dirty="0">
                <a:solidFill>
                  <a:srgbClr val="660066"/>
                </a:solidFill>
                <a:latin typeface="Arial" panose="020B0604020202020204" pitchFamily="34" charset="0"/>
                <a:ea typeface="ＭＳ Ｐゴシック" panose="020B0600070205080204" pitchFamily="34" charset="-128"/>
                <a:cs typeface="Arial" panose="020B0604020202020204" pitchFamily="34" charset="0"/>
              </a:rPr>
              <a:t>Bathymetry Coordination</a:t>
            </a:r>
          </a:p>
          <a:p>
            <a:pPr eaLnBrk="1" hangingPunct="1"/>
            <a:r>
              <a:rPr lang="en-AU" altLang="en-US" sz="2800" b="1" dirty="0">
                <a:solidFill>
                  <a:srgbClr val="660066"/>
                </a:solidFill>
                <a:latin typeface="Arial" panose="020B0604020202020204" pitchFamily="34" charset="0"/>
                <a:ea typeface="ＭＳ Ｐゴシック" panose="020B0600070205080204" pitchFamily="34" charset="-128"/>
                <a:cs typeface="Arial" panose="020B0604020202020204" pitchFamily="34" charset="0"/>
              </a:rPr>
              <a:t>Cost Effective Seabed Mapping</a:t>
            </a:r>
          </a:p>
          <a:p>
            <a:pPr eaLnBrk="1" hangingPunct="1"/>
            <a:r>
              <a:rPr lang="en-US" altLang="en-US" sz="18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Dr Nathan Quadros, General Manager</a:t>
            </a:r>
            <a:br>
              <a:rPr lang="en-US" altLang="en-US" sz="18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br>
            <a:r>
              <a:rPr lang="en-US" altLang="en-US" sz="18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
            </a:r>
            <a:br>
              <a:rPr lang="en-US" altLang="en-US" sz="18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br>
            <a:endParaRPr lang="en-US" altLang="en-US" sz="1800" dirty="0">
              <a:solidFill>
                <a:srgbClr val="595959"/>
              </a:solidFill>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267494"/>
            <a:ext cx="5472608" cy="514350"/>
          </a:xfrm>
        </p:spPr>
        <p:txBody>
          <a:bodyPr/>
          <a:lstStyle/>
          <a:p>
            <a:r>
              <a:rPr lang="en-AU" dirty="0"/>
              <a:t>Bathymetric LiDAR</a:t>
            </a:r>
          </a:p>
        </p:txBody>
      </p:sp>
      <p:pic>
        <p:nvPicPr>
          <p:cNvPr id="4" name="Picture 2" descr="C:\Users\Nathan\Desktop\Images\SCR_20140821_135609.png">
            <a:extLst>
              <a:ext uri="{FF2B5EF4-FFF2-40B4-BE49-F238E27FC236}">
                <a16:creationId xmlns:a16="http://schemas.microsoft.com/office/drawing/2014/main" xmlns="" id="{439EF944-7F72-45C2-B53D-5D5A6D44E8F3}"/>
              </a:ext>
            </a:extLst>
          </p:cNvPr>
          <p:cNvPicPr>
            <a:picLocks noChangeAspect="1" noChangeArrowheads="1"/>
          </p:cNvPicPr>
          <p:nvPr/>
        </p:nvPicPr>
        <p:blipFill>
          <a:blip r:embed="rId2" cstate="print"/>
          <a:srcRect t="11877" b="22058"/>
          <a:stretch>
            <a:fillRect/>
          </a:stretch>
        </p:blipFill>
        <p:spPr bwMode="auto">
          <a:xfrm>
            <a:off x="307163" y="846517"/>
            <a:ext cx="8568952" cy="2668671"/>
          </a:xfrm>
          <a:prstGeom prst="rect">
            <a:avLst/>
          </a:prstGeom>
          <a:noFill/>
        </p:spPr>
      </p:pic>
      <p:pic>
        <p:nvPicPr>
          <p:cNvPr id="5" name="Picture 2" descr="D:\Dropbox (CRCSI)\Coastal and Business Projects\Projects\02_2014_Gold_Coast_BathyLiDAR\Maps\Images\SCR_20140819_024335.png">
            <a:extLst>
              <a:ext uri="{FF2B5EF4-FFF2-40B4-BE49-F238E27FC236}">
                <a16:creationId xmlns:a16="http://schemas.microsoft.com/office/drawing/2014/main" xmlns="" id="{378B93D6-B95B-4583-A624-397B2DB0639D}"/>
              </a:ext>
            </a:extLst>
          </p:cNvPr>
          <p:cNvPicPr>
            <a:picLocks noChangeAspect="1" noChangeArrowheads="1"/>
          </p:cNvPicPr>
          <p:nvPr/>
        </p:nvPicPr>
        <p:blipFill rotWithShape="1">
          <a:blip r:embed="rId3" cstate="print"/>
          <a:srcRect t="15103" b="28743"/>
          <a:stretch/>
        </p:blipFill>
        <p:spPr bwMode="auto">
          <a:xfrm>
            <a:off x="320009" y="3579862"/>
            <a:ext cx="8572471" cy="1440160"/>
          </a:xfrm>
          <a:prstGeom prst="rect">
            <a:avLst/>
          </a:prstGeom>
          <a:noFill/>
        </p:spPr>
      </p:pic>
    </p:spTree>
    <p:extLst>
      <p:ext uri="{BB962C8B-B14F-4D97-AF65-F5344CB8AC3E}">
        <p14:creationId xmlns:p14="http://schemas.microsoft.com/office/powerpoint/2010/main" val="3907562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267494"/>
            <a:ext cx="6840760" cy="514350"/>
          </a:xfrm>
        </p:spPr>
        <p:txBody>
          <a:bodyPr/>
          <a:lstStyle/>
          <a:p>
            <a:r>
              <a:rPr lang="en-AU" dirty="0"/>
              <a:t>Satellite Derived Bathymetry</a:t>
            </a:r>
          </a:p>
        </p:txBody>
      </p:sp>
      <p:pic>
        <p:nvPicPr>
          <p:cNvPr id="6" name="Picture 5" descr="HeronIsland_Pic5.jpg">
            <a:extLst>
              <a:ext uri="{FF2B5EF4-FFF2-40B4-BE49-F238E27FC236}">
                <a16:creationId xmlns:a16="http://schemas.microsoft.com/office/drawing/2014/main" xmlns="" id="{2C9C682C-2504-4E57-BBE0-F5B02E41C8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454"/>
          <a:stretch/>
        </p:blipFill>
        <p:spPr>
          <a:xfrm>
            <a:off x="107504" y="843558"/>
            <a:ext cx="5364088" cy="2241634"/>
          </a:xfrm>
          <a:prstGeom prst="rect">
            <a:avLst/>
          </a:prstGeom>
        </p:spPr>
      </p:pic>
      <p:pic>
        <p:nvPicPr>
          <p:cNvPr id="7" name="Picture 6" descr="HeronIsland_Pic6.jpg">
            <a:extLst>
              <a:ext uri="{FF2B5EF4-FFF2-40B4-BE49-F238E27FC236}">
                <a16:creationId xmlns:a16="http://schemas.microsoft.com/office/drawing/2014/main" xmlns="" id="{F7A7A45B-49CF-41BF-9C8C-5D2309AAFD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263" t="9747"/>
          <a:stretch/>
        </p:blipFill>
        <p:spPr>
          <a:xfrm>
            <a:off x="3203848" y="2927232"/>
            <a:ext cx="5940152" cy="2260176"/>
          </a:xfrm>
          <a:prstGeom prst="rect">
            <a:avLst/>
          </a:prstGeom>
        </p:spPr>
      </p:pic>
      <p:sp>
        <p:nvSpPr>
          <p:cNvPr id="8" name="Content Placeholder 2">
            <a:extLst>
              <a:ext uri="{FF2B5EF4-FFF2-40B4-BE49-F238E27FC236}">
                <a16:creationId xmlns:a16="http://schemas.microsoft.com/office/drawing/2014/main" xmlns="" id="{1648748D-8BF2-40B7-BBAB-CE8F4F525124}"/>
              </a:ext>
            </a:extLst>
          </p:cNvPr>
          <p:cNvSpPr>
            <a:spLocks noGrp="1"/>
          </p:cNvSpPr>
          <p:nvPr>
            <p:ph idx="1"/>
          </p:nvPr>
        </p:nvSpPr>
        <p:spPr>
          <a:xfrm>
            <a:off x="5608385" y="1426206"/>
            <a:ext cx="3415053" cy="936104"/>
          </a:xfrm>
        </p:spPr>
        <p:txBody>
          <a:bodyPr/>
          <a:lstStyle/>
          <a:p>
            <a:pPr marL="0" indent="0" algn="ctr">
              <a:buNone/>
            </a:pPr>
            <a:r>
              <a:rPr lang="en-AU" sz="1800" dirty="0"/>
              <a:t>Heron Island, WorldView-2 by EOMAP</a:t>
            </a:r>
          </a:p>
        </p:txBody>
      </p:sp>
    </p:spTree>
    <p:extLst>
      <p:ext uri="{BB962C8B-B14F-4D97-AF65-F5344CB8AC3E}">
        <p14:creationId xmlns:p14="http://schemas.microsoft.com/office/powerpoint/2010/main" val="706374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267494"/>
            <a:ext cx="5472608" cy="514350"/>
          </a:xfrm>
        </p:spPr>
        <p:txBody>
          <a:bodyPr/>
          <a:lstStyle/>
          <a:p>
            <a:r>
              <a:rPr lang="en-AU" dirty="0"/>
              <a:t>Vertical Datums</a:t>
            </a:r>
          </a:p>
        </p:txBody>
      </p:sp>
      <p:pic>
        <p:nvPicPr>
          <p:cNvPr id="4" name="Picture 3" descr="image.png">
            <a:extLst>
              <a:ext uri="{FF2B5EF4-FFF2-40B4-BE49-F238E27FC236}">
                <a16:creationId xmlns:a16="http://schemas.microsoft.com/office/drawing/2014/main" xmlns="" id="{62392AA4-BF19-44FF-977C-0A4BEADD65B3}"/>
              </a:ext>
            </a:extLst>
          </p:cNvPr>
          <p:cNvPicPr>
            <a:picLocks noChangeAspect="1"/>
          </p:cNvPicPr>
          <p:nvPr/>
        </p:nvPicPr>
        <p:blipFill>
          <a:blip r:embed="rId2" cstate="print"/>
          <a:stretch>
            <a:fillRect/>
          </a:stretch>
        </p:blipFill>
        <p:spPr>
          <a:xfrm>
            <a:off x="500596" y="923524"/>
            <a:ext cx="3494000" cy="4010080"/>
          </a:xfrm>
          <a:prstGeom prst="rect">
            <a:avLst/>
          </a:prstGeom>
        </p:spPr>
      </p:pic>
      <p:pic>
        <p:nvPicPr>
          <p:cNvPr id="5" name="Picture 4" descr="image (1).png">
            <a:extLst>
              <a:ext uri="{FF2B5EF4-FFF2-40B4-BE49-F238E27FC236}">
                <a16:creationId xmlns:a16="http://schemas.microsoft.com/office/drawing/2014/main" xmlns="" id="{98B4B68A-F69D-4CA4-BA33-F59AE43FE7D5}"/>
              </a:ext>
            </a:extLst>
          </p:cNvPr>
          <p:cNvPicPr>
            <a:picLocks noChangeAspect="1"/>
          </p:cNvPicPr>
          <p:nvPr/>
        </p:nvPicPr>
        <p:blipFill>
          <a:blip r:embed="rId3" cstate="print"/>
          <a:stretch>
            <a:fillRect/>
          </a:stretch>
        </p:blipFill>
        <p:spPr>
          <a:xfrm>
            <a:off x="4932040" y="915566"/>
            <a:ext cx="3500934" cy="4018037"/>
          </a:xfrm>
          <a:prstGeom prst="rect">
            <a:avLst/>
          </a:prstGeom>
        </p:spPr>
      </p:pic>
    </p:spTree>
    <p:extLst>
      <p:ext uri="{BB962C8B-B14F-4D97-AF65-F5344CB8AC3E}">
        <p14:creationId xmlns:p14="http://schemas.microsoft.com/office/powerpoint/2010/main" val="1392238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267494"/>
            <a:ext cx="5472608" cy="514350"/>
          </a:xfrm>
        </p:spPr>
        <p:txBody>
          <a:bodyPr/>
          <a:lstStyle/>
          <a:p>
            <a:r>
              <a:rPr lang="en-AU" dirty="0"/>
              <a:t>Western Port DEM</a:t>
            </a:r>
          </a:p>
        </p:txBody>
      </p:sp>
      <p:pic>
        <p:nvPicPr>
          <p:cNvPr id="6" name="Picture 5" descr="M:\Processed\2015\WesternPort_Bathymetry\wpbathy_blend.png">
            <a:extLst>
              <a:ext uri="{FF2B5EF4-FFF2-40B4-BE49-F238E27FC236}">
                <a16:creationId xmlns:a16="http://schemas.microsoft.com/office/drawing/2014/main" xmlns="" id="{AAE66C4E-4F14-477A-A54A-A37192F01DFD}"/>
              </a:ext>
            </a:extLst>
          </p:cNvPr>
          <p:cNvPicPr/>
          <p:nvPr/>
        </p:nvPicPr>
        <p:blipFill>
          <a:blip r:embed="rId2" cstate="print"/>
          <a:srcRect l="2598" t="25439" r="1999" b="26305"/>
          <a:stretch>
            <a:fillRect/>
          </a:stretch>
        </p:blipFill>
        <p:spPr bwMode="auto">
          <a:xfrm>
            <a:off x="3347864" y="915566"/>
            <a:ext cx="5619750" cy="4027170"/>
          </a:xfrm>
          <a:prstGeom prst="rect">
            <a:avLst/>
          </a:prstGeom>
          <a:noFill/>
          <a:ln w="9525">
            <a:noFill/>
            <a:miter lim="800000"/>
            <a:headEnd/>
            <a:tailEnd/>
          </a:ln>
        </p:spPr>
      </p:pic>
      <p:pic>
        <p:nvPicPr>
          <p:cNvPr id="7" name="Picture 6" descr="westernport.jpg">
            <a:extLst>
              <a:ext uri="{FF2B5EF4-FFF2-40B4-BE49-F238E27FC236}">
                <a16:creationId xmlns:a16="http://schemas.microsoft.com/office/drawing/2014/main" xmlns="" id="{9E212F3E-84A5-4EC4-A11A-9BE83F460004}"/>
              </a:ext>
            </a:extLst>
          </p:cNvPr>
          <p:cNvPicPr/>
          <p:nvPr/>
        </p:nvPicPr>
        <p:blipFill>
          <a:blip r:embed="rId3" cstate="print"/>
          <a:stretch>
            <a:fillRect/>
          </a:stretch>
        </p:blipFill>
        <p:spPr>
          <a:xfrm>
            <a:off x="107504" y="1275606"/>
            <a:ext cx="3120962" cy="3257550"/>
          </a:xfrm>
          <a:prstGeom prst="rect">
            <a:avLst/>
          </a:prstGeom>
        </p:spPr>
      </p:pic>
    </p:spTree>
    <p:extLst>
      <p:ext uri="{BB962C8B-B14F-4D97-AF65-F5344CB8AC3E}">
        <p14:creationId xmlns:p14="http://schemas.microsoft.com/office/powerpoint/2010/main" val="2061416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267494"/>
            <a:ext cx="5472608" cy="514350"/>
          </a:xfrm>
        </p:spPr>
        <p:txBody>
          <a:bodyPr/>
          <a:lstStyle/>
          <a:p>
            <a:r>
              <a:rPr lang="en-AU" dirty="0"/>
              <a:t>Victorian Coastal DEM</a:t>
            </a:r>
          </a:p>
        </p:txBody>
      </p:sp>
      <p:pic>
        <p:nvPicPr>
          <p:cNvPr id="6" name="Picture 5">
            <a:extLst>
              <a:ext uri="{FF2B5EF4-FFF2-40B4-BE49-F238E27FC236}">
                <a16:creationId xmlns:a16="http://schemas.microsoft.com/office/drawing/2014/main" xmlns="" id="{4DCFFC8D-D08C-416F-BEAF-16B6A6B606DB}"/>
              </a:ext>
            </a:extLst>
          </p:cNvPr>
          <p:cNvPicPr/>
          <p:nvPr/>
        </p:nvPicPr>
        <p:blipFill>
          <a:blip r:embed="rId2"/>
          <a:stretch>
            <a:fillRect/>
          </a:stretch>
        </p:blipFill>
        <p:spPr>
          <a:xfrm>
            <a:off x="179512" y="2643758"/>
            <a:ext cx="8743645" cy="2376264"/>
          </a:xfrm>
          <a:prstGeom prst="rect">
            <a:avLst/>
          </a:prstGeom>
        </p:spPr>
      </p:pic>
      <p:sp>
        <p:nvSpPr>
          <p:cNvPr id="7" name="Content Placeholder 2">
            <a:extLst>
              <a:ext uri="{FF2B5EF4-FFF2-40B4-BE49-F238E27FC236}">
                <a16:creationId xmlns:a16="http://schemas.microsoft.com/office/drawing/2014/main" xmlns="" id="{67A2DB4D-AD3D-4173-A5C4-A82AE1F03B7E}"/>
              </a:ext>
            </a:extLst>
          </p:cNvPr>
          <p:cNvSpPr>
            <a:spLocks noGrp="1"/>
          </p:cNvSpPr>
          <p:nvPr>
            <p:ph idx="1"/>
          </p:nvPr>
        </p:nvSpPr>
        <p:spPr>
          <a:xfrm>
            <a:off x="179513" y="912490"/>
            <a:ext cx="8743644" cy="1731268"/>
          </a:xfrm>
        </p:spPr>
        <p:txBody>
          <a:bodyPr/>
          <a:lstStyle/>
          <a:p>
            <a:r>
              <a:rPr lang="en-AU" sz="1800" dirty="0"/>
              <a:t>Partnership with DELWP. Data supplied by Deakin University, Port of Melbourne and AHS was combined with existing DEM datasets including the 2010 VCDEM, the 2014 Western Port DEM and National Elevation Data from Geoscience Australia</a:t>
            </a:r>
          </a:p>
          <a:p>
            <a:r>
              <a:rPr lang="en-AU" sz="1800" dirty="0"/>
              <a:t>Successfully added close to 1,800 km</a:t>
            </a:r>
            <a:r>
              <a:rPr lang="en-AU" sz="1800" baseline="30000" dirty="0"/>
              <a:t>2</a:t>
            </a:r>
            <a:r>
              <a:rPr lang="en-AU" sz="1800" dirty="0"/>
              <a:t> of high resolution bathymetric data to the 2010 VCDEM</a:t>
            </a:r>
          </a:p>
        </p:txBody>
      </p:sp>
    </p:spTree>
    <p:extLst>
      <p:ext uri="{BB962C8B-B14F-4D97-AF65-F5344CB8AC3E}">
        <p14:creationId xmlns:p14="http://schemas.microsoft.com/office/powerpoint/2010/main" val="3756509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267494"/>
            <a:ext cx="5472608" cy="514350"/>
          </a:xfrm>
        </p:spPr>
        <p:txBody>
          <a:bodyPr/>
          <a:lstStyle/>
          <a:p>
            <a:r>
              <a:rPr lang="en-AU" dirty="0"/>
              <a:t>Victorian Coastal DEM</a:t>
            </a:r>
          </a:p>
        </p:txBody>
      </p:sp>
      <p:pic>
        <p:nvPicPr>
          <p:cNvPr id="8" name="Picture 7">
            <a:extLst>
              <a:ext uri="{FF2B5EF4-FFF2-40B4-BE49-F238E27FC236}">
                <a16:creationId xmlns:a16="http://schemas.microsoft.com/office/drawing/2014/main" xmlns="" id="{E0142B92-A72E-4779-BB23-2EAAFF9A4C14}"/>
              </a:ext>
            </a:extLst>
          </p:cNvPr>
          <p:cNvPicPr/>
          <p:nvPr/>
        </p:nvPicPr>
        <p:blipFill rotWithShape="1">
          <a:blip r:embed="rId2"/>
          <a:srcRect b="5006"/>
          <a:stretch/>
        </p:blipFill>
        <p:spPr bwMode="auto">
          <a:xfrm>
            <a:off x="251520" y="1635646"/>
            <a:ext cx="4193831" cy="3354690"/>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xmlns="" id="{ED9E7722-6162-4663-8C8B-C742F917CF86}"/>
              </a:ext>
            </a:extLst>
          </p:cNvPr>
          <p:cNvPicPr/>
          <p:nvPr/>
        </p:nvPicPr>
        <p:blipFill>
          <a:blip r:embed="rId3"/>
          <a:stretch>
            <a:fillRect/>
          </a:stretch>
        </p:blipFill>
        <p:spPr>
          <a:xfrm>
            <a:off x="4572000" y="1635646"/>
            <a:ext cx="4176464" cy="3330539"/>
          </a:xfrm>
          <a:prstGeom prst="rect">
            <a:avLst/>
          </a:prstGeom>
        </p:spPr>
      </p:pic>
      <p:sp>
        <p:nvSpPr>
          <p:cNvPr id="10" name="Content Placeholder 2">
            <a:extLst>
              <a:ext uri="{FF2B5EF4-FFF2-40B4-BE49-F238E27FC236}">
                <a16:creationId xmlns:a16="http://schemas.microsoft.com/office/drawing/2014/main" xmlns="" id="{9F6EA89C-A035-401D-9E95-DA6A513C2032}"/>
              </a:ext>
            </a:extLst>
          </p:cNvPr>
          <p:cNvSpPr>
            <a:spLocks noGrp="1"/>
          </p:cNvSpPr>
          <p:nvPr>
            <p:ph idx="1"/>
          </p:nvPr>
        </p:nvSpPr>
        <p:spPr>
          <a:xfrm>
            <a:off x="251519" y="1059582"/>
            <a:ext cx="4193831" cy="435124"/>
          </a:xfrm>
        </p:spPr>
        <p:txBody>
          <a:bodyPr/>
          <a:lstStyle/>
          <a:p>
            <a:pPr marL="0" indent="0" algn="ctr">
              <a:buNone/>
            </a:pPr>
            <a:r>
              <a:rPr lang="en-AU" sz="1800" dirty="0"/>
              <a:t>Updated High Res DEM</a:t>
            </a:r>
          </a:p>
        </p:txBody>
      </p:sp>
      <p:sp>
        <p:nvSpPr>
          <p:cNvPr id="11" name="Content Placeholder 2">
            <a:extLst>
              <a:ext uri="{FF2B5EF4-FFF2-40B4-BE49-F238E27FC236}">
                <a16:creationId xmlns:a16="http://schemas.microsoft.com/office/drawing/2014/main" xmlns="" id="{032481C0-C4A7-4331-9CFF-1706ED9D4AEF}"/>
              </a:ext>
            </a:extLst>
          </p:cNvPr>
          <p:cNvSpPr txBox="1">
            <a:spLocks/>
          </p:cNvSpPr>
          <p:nvPr/>
        </p:nvSpPr>
        <p:spPr bwMode="auto">
          <a:xfrm>
            <a:off x="4554633" y="1059582"/>
            <a:ext cx="4193831" cy="43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a:ea typeface="ＭＳ Ｐゴシック" pitchFamily="-65" charset="-128"/>
                <a:cs typeface="Arial"/>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lumMod val="50000"/>
                    <a:lumOff val="50000"/>
                  </a:schemeClr>
                </a:solidFill>
                <a:latin typeface="Arial"/>
                <a:ea typeface="ＭＳ Ｐゴシック" pitchFamily="-103" charset="-128"/>
                <a:cs typeface="Arial"/>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lumMod val="50000"/>
                    <a:lumOff val="50000"/>
                  </a:schemeClr>
                </a:solidFill>
                <a:latin typeface="Arial"/>
                <a:ea typeface="ＭＳ Ｐゴシック" pitchFamily="-103" charset="-128"/>
                <a:cs typeface="Arial"/>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lumMod val="50000"/>
                    <a:lumOff val="50000"/>
                  </a:schemeClr>
                </a:solidFill>
                <a:latin typeface="Arial"/>
                <a:ea typeface="ＭＳ Ｐゴシック" pitchFamily="-103" charset="-128"/>
                <a:cs typeface="Arial"/>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lumMod val="50000"/>
                    <a:lumOff val="50000"/>
                  </a:schemeClr>
                </a:solidFill>
                <a:latin typeface="Arial"/>
                <a:ea typeface="ＭＳ Ｐゴシック" pitchFamily="-103" charset="-128"/>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AU" sz="1800" dirty="0"/>
              <a:t>Continuous DEM</a:t>
            </a:r>
          </a:p>
        </p:txBody>
      </p:sp>
    </p:spTree>
    <p:extLst>
      <p:ext uri="{BB962C8B-B14F-4D97-AF65-F5344CB8AC3E}">
        <p14:creationId xmlns:p14="http://schemas.microsoft.com/office/powerpoint/2010/main" val="2414930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67494"/>
            <a:ext cx="6984776" cy="514350"/>
          </a:xfrm>
        </p:spPr>
        <p:txBody>
          <a:bodyPr/>
          <a:lstStyle/>
          <a:p>
            <a:r>
              <a:rPr lang="en-AU" dirty="0"/>
              <a:t>Complimentary Technologies</a:t>
            </a:r>
          </a:p>
        </p:txBody>
      </p:sp>
      <p:sp>
        <p:nvSpPr>
          <p:cNvPr id="6" name="Rounded Rectangle 3">
            <a:extLst>
              <a:ext uri="{FF2B5EF4-FFF2-40B4-BE49-F238E27FC236}">
                <a16:creationId xmlns:a16="http://schemas.microsoft.com/office/drawing/2014/main" xmlns="" id="{A402EA36-E400-4D73-80BA-85BF4A605F2E}"/>
              </a:ext>
            </a:extLst>
          </p:cNvPr>
          <p:cNvSpPr/>
          <p:nvPr/>
        </p:nvSpPr>
        <p:spPr>
          <a:xfrm>
            <a:off x="170459" y="915567"/>
            <a:ext cx="4401542" cy="720080"/>
          </a:xfrm>
          <a:prstGeom prst="roundRect">
            <a:avLst/>
          </a:prstGeom>
          <a:solidFill>
            <a:schemeClr val="accent1"/>
          </a:solidFill>
          <a:ln>
            <a:solidFill>
              <a:srgbClr val="692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Satellite Imagery Derived Bathymetry</a:t>
            </a:r>
          </a:p>
        </p:txBody>
      </p:sp>
      <p:sp>
        <p:nvSpPr>
          <p:cNvPr id="7" name="Rounded Rectangle 4">
            <a:extLst>
              <a:ext uri="{FF2B5EF4-FFF2-40B4-BE49-F238E27FC236}">
                <a16:creationId xmlns:a16="http://schemas.microsoft.com/office/drawing/2014/main" xmlns="" id="{D8118CE9-B271-4E30-91C5-1B13585C6DF7}"/>
              </a:ext>
            </a:extLst>
          </p:cNvPr>
          <p:cNvSpPr/>
          <p:nvPr/>
        </p:nvSpPr>
        <p:spPr>
          <a:xfrm>
            <a:off x="467544" y="1769370"/>
            <a:ext cx="3888432" cy="593575"/>
          </a:xfrm>
          <a:prstGeom prst="roundRect">
            <a:avLst/>
          </a:prstGeom>
          <a:solidFill>
            <a:schemeClr val="accent1"/>
          </a:solidFill>
          <a:ln>
            <a:solidFill>
              <a:srgbClr val="692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Bathymetric LiDAR</a:t>
            </a:r>
          </a:p>
        </p:txBody>
      </p:sp>
      <p:sp>
        <p:nvSpPr>
          <p:cNvPr id="8" name="Rounded Rectangle 5">
            <a:extLst>
              <a:ext uri="{FF2B5EF4-FFF2-40B4-BE49-F238E27FC236}">
                <a16:creationId xmlns:a16="http://schemas.microsoft.com/office/drawing/2014/main" xmlns="" id="{D92EE121-DBBB-4436-8D8C-9B4D815C065B}"/>
              </a:ext>
            </a:extLst>
          </p:cNvPr>
          <p:cNvSpPr/>
          <p:nvPr/>
        </p:nvSpPr>
        <p:spPr>
          <a:xfrm>
            <a:off x="755576" y="2522687"/>
            <a:ext cx="3312368" cy="576064"/>
          </a:xfrm>
          <a:prstGeom prst="roundRect">
            <a:avLst/>
          </a:prstGeom>
          <a:solidFill>
            <a:schemeClr val="accent1"/>
          </a:solidFill>
          <a:ln>
            <a:solidFill>
              <a:srgbClr val="692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Multi-Beam Vessel</a:t>
            </a:r>
          </a:p>
        </p:txBody>
      </p:sp>
      <p:pic>
        <p:nvPicPr>
          <p:cNvPr id="9" name="Picture 8" descr="qld_flights.jpg">
            <a:extLst>
              <a:ext uri="{FF2B5EF4-FFF2-40B4-BE49-F238E27FC236}">
                <a16:creationId xmlns:a16="http://schemas.microsoft.com/office/drawing/2014/main" xmlns="" id="{6EAA27C7-AE59-4861-8062-C130E100379A}"/>
              </a:ext>
            </a:extLst>
          </p:cNvPr>
          <p:cNvPicPr/>
          <p:nvPr/>
        </p:nvPicPr>
        <p:blipFill>
          <a:blip r:embed="rId2" cstate="print"/>
          <a:srcRect l="28286" r="18761"/>
          <a:stretch>
            <a:fillRect/>
          </a:stretch>
        </p:blipFill>
        <p:spPr>
          <a:xfrm>
            <a:off x="6084168" y="987574"/>
            <a:ext cx="2880320" cy="4019389"/>
          </a:xfrm>
          <a:prstGeom prst="rect">
            <a:avLst/>
          </a:prstGeom>
        </p:spPr>
      </p:pic>
      <p:sp>
        <p:nvSpPr>
          <p:cNvPr id="10" name="Content Placeholder 2">
            <a:extLst>
              <a:ext uri="{FF2B5EF4-FFF2-40B4-BE49-F238E27FC236}">
                <a16:creationId xmlns:a16="http://schemas.microsoft.com/office/drawing/2014/main" xmlns="" id="{6A73AB13-66FB-4DBC-8C73-F87321D00A14}"/>
              </a:ext>
            </a:extLst>
          </p:cNvPr>
          <p:cNvSpPr>
            <a:spLocks noGrp="1"/>
          </p:cNvSpPr>
          <p:nvPr>
            <p:ph idx="1"/>
          </p:nvPr>
        </p:nvSpPr>
        <p:spPr>
          <a:xfrm>
            <a:off x="107504" y="3291830"/>
            <a:ext cx="5760640" cy="1731268"/>
          </a:xfrm>
        </p:spPr>
        <p:txBody>
          <a:bodyPr/>
          <a:lstStyle/>
          <a:p>
            <a:pPr>
              <a:buFont typeface="+mj-lt"/>
              <a:buAutoNum type="arabicPeriod"/>
            </a:pPr>
            <a:r>
              <a:rPr lang="en-AU" sz="1400" dirty="0" err="1"/>
              <a:t>WorldView</a:t>
            </a:r>
            <a:r>
              <a:rPr lang="en-AU" sz="1400" dirty="0"/>
              <a:t> derived bathymetry out to its depth extinction ~20m</a:t>
            </a:r>
          </a:p>
          <a:p>
            <a:pPr>
              <a:buFont typeface="+mj-lt"/>
              <a:buAutoNum type="arabicPeriod"/>
            </a:pPr>
            <a:r>
              <a:rPr lang="en-AU" sz="1400" dirty="0"/>
              <a:t>If satellite derived bathymetry is successful, bathymetric LiDAR cross-strips and along coast flights to calibrate and validate</a:t>
            </a:r>
          </a:p>
          <a:p>
            <a:pPr>
              <a:buFont typeface="+mj-lt"/>
              <a:buAutoNum type="arabicPeriod"/>
            </a:pPr>
            <a:r>
              <a:rPr lang="en-AU" sz="1400" dirty="0"/>
              <a:t>Bathymetric LiDAR coverage of major townships, and significant environmental areas</a:t>
            </a:r>
          </a:p>
          <a:p>
            <a:pPr>
              <a:buFont typeface="+mj-lt"/>
              <a:buAutoNum type="arabicPeriod"/>
            </a:pPr>
            <a:r>
              <a:rPr lang="en-AU" sz="1400" dirty="0"/>
              <a:t>Multi-beam vessel coverage in critical areas with no coverage</a:t>
            </a:r>
          </a:p>
        </p:txBody>
      </p:sp>
    </p:spTree>
    <p:extLst>
      <p:ext uri="{BB962C8B-B14F-4D97-AF65-F5344CB8AC3E}">
        <p14:creationId xmlns:p14="http://schemas.microsoft.com/office/powerpoint/2010/main" val="1716485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xmlns="" id="{B4127FD7-8A12-4CFB-887D-85A366BF96A9}"/>
              </a:ext>
            </a:extLst>
          </p:cNvPr>
          <p:cNvSpPr>
            <a:spLocks noGrp="1"/>
          </p:cNvSpPr>
          <p:nvPr>
            <p:ph idx="1"/>
          </p:nvPr>
        </p:nvSpPr>
        <p:spPr>
          <a:xfrm>
            <a:off x="395536" y="915566"/>
            <a:ext cx="8229600" cy="4032448"/>
          </a:xfrm>
        </p:spPr>
        <p:txBody>
          <a:bodyPr/>
          <a:lstStyle/>
          <a:p>
            <a:r>
              <a:rPr lang="en-AU" sz="2000" dirty="0"/>
              <a:t>COAG initiative with then Department of Climate Change</a:t>
            </a:r>
          </a:p>
          <a:p>
            <a:r>
              <a:rPr lang="en-AU" sz="2000" dirty="0"/>
              <a:t>Performance of DEM technologies in coastal environments</a:t>
            </a:r>
          </a:p>
          <a:p>
            <a:r>
              <a:rPr lang="en-AU" sz="2000" dirty="0"/>
              <a:t>Integration of multi-resolution DEMs</a:t>
            </a:r>
          </a:p>
          <a:p>
            <a:r>
              <a:rPr lang="en-AU" sz="2000" dirty="0"/>
              <a:t>Vertical datum transformations in the littoral zone</a:t>
            </a:r>
          </a:p>
          <a:p>
            <a:r>
              <a:rPr lang="en-AU" sz="2000" dirty="0"/>
              <a:t>Hydrological conditioning of DEMs</a:t>
            </a:r>
          </a:p>
          <a:p>
            <a:r>
              <a:rPr lang="en-AU" sz="2000" dirty="0"/>
              <a:t>User requirements and technologies </a:t>
            </a:r>
            <a:br>
              <a:rPr lang="en-AU" sz="2000" dirty="0"/>
            </a:br>
            <a:r>
              <a:rPr lang="en-AU" sz="2000" dirty="0"/>
              <a:t>for bathymetric data collection</a:t>
            </a:r>
          </a:p>
          <a:p>
            <a:r>
              <a:rPr lang="en-AU" sz="2000" dirty="0"/>
              <a:t>User Driven acquisition and </a:t>
            </a:r>
            <a:br>
              <a:rPr lang="en-AU" sz="2000" dirty="0"/>
            </a:br>
            <a:r>
              <a:rPr lang="en-AU" sz="2000" dirty="0"/>
              <a:t>product specifications</a:t>
            </a:r>
          </a:p>
          <a:p>
            <a:r>
              <a:rPr lang="en-AU" sz="2000" dirty="0"/>
              <a:t>LiDAR Compliance and Quality </a:t>
            </a:r>
            <a:br>
              <a:rPr lang="en-AU" sz="2000" dirty="0"/>
            </a:br>
            <a:r>
              <a:rPr lang="en-AU" sz="2000" dirty="0"/>
              <a:t>Assurance</a:t>
            </a:r>
          </a:p>
          <a:p>
            <a:r>
              <a:rPr lang="en-AU" sz="2000" dirty="0"/>
              <a:t>Data and flood visualisation</a:t>
            </a:r>
          </a:p>
        </p:txBody>
      </p:sp>
      <p:pic>
        <p:nvPicPr>
          <p:cNvPr id="7" name="Picture 5" descr="westernport.jpg">
            <a:extLst>
              <a:ext uri="{FF2B5EF4-FFF2-40B4-BE49-F238E27FC236}">
                <a16:creationId xmlns:a16="http://schemas.microsoft.com/office/drawing/2014/main" xmlns="" id="{8A0E2BDD-7C11-4962-8609-A57023FD47A9}"/>
              </a:ext>
            </a:extLst>
          </p:cNvPr>
          <p:cNvPicPr>
            <a:picLocks noChangeAspect="1" noChangeArrowheads="1"/>
          </p:cNvPicPr>
          <p:nvPr/>
        </p:nvPicPr>
        <p:blipFill>
          <a:blip r:embed="rId2" cstate="print"/>
          <a:srcRect/>
          <a:stretch>
            <a:fillRect/>
          </a:stretch>
        </p:blipFill>
        <p:spPr bwMode="auto">
          <a:xfrm>
            <a:off x="5436096" y="2097512"/>
            <a:ext cx="3407668" cy="2908521"/>
          </a:xfrm>
          <a:prstGeom prst="rect">
            <a:avLst/>
          </a:prstGeom>
          <a:noFill/>
          <a:ln w="9525">
            <a:noFill/>
            <a:miter lim="800000"/>
            <a:headEnd/>
            <a:tailEnd/>
          </a:ln>
        </p:spPr>
      </p:pic>
      <p:sp>
        <p:nvSpPr>
          <p:cNvPr id="8" name="Title 1">
            <a:extLst>
              <a:ext uri="{FF2B5EF4-FFF2-40B4-BE49-F238E27FC236}">
                <a16:creationId xmlns:a16="http://schemas.microsoft.com/office/drawing/2014/main" xmlns="" id="{56E9820B-338D-4861-85BF-630A2BA27574}"/>
              </a:ext>
            </a:extLst>
          </p:cNvPr>
          <p:cNvSpPr>
            <a:spLocks noGrp="1"/>
          </p:cNvSpPr>
          <p:nvPr>
            <p:ph type="title"/>
          </p:nvPr>
        </p:nvSpPr>
        <p:spPr>
          <a:xfrm>
            <a:off x="467544" y="263481"/>
            <a:ext cx="8229600" cy="594066"/>
          </a:xfrm>
        </p:spPr>
        <p:txBody>
          <a:bodyPr/>
          <a:lstStyle/>
          <a:p>
            <a:r>
              <a:rPr lang="en-AU" dirty="0"/>
              <a:t>Coastal &amp; Urban DEM Project</a:t>
            </a:r>
          </a:p>
        </p:txBody>
      </p:sp>
    </p:spTree>
    <p:extLst>
      <p:ext uri="{BB962C8B-B14F-4D97-AF65-F5344CB8AC3E}">
        <p14:creationId xmlns:p14="http://schemas.microsoft.com/office/powerpoint/2010/main" val="3124142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xmlns="" id="{36B4CFFE-A36E-46B3-AAAD-89ADEFC4AA6E}"/>
              </a:ext>
            </a:extLst>
          </p:cNvPr>
          <p:cNvPicPr>
            <a:picLocks noChangeAspect="1" noChangeArrowheads="1"/>
          </p:cNvPicPr>
          <p:nvPr/>
        </p:nvPicPr>
        <p:blipFill>
          <a:blip r:embed="rId2" cstate="print"/>
          <a:srcRect/>
          <a:stretch>
            <a:fillRect/>
          </a:stretch>
        </p:blipFill>
        <p:spPr bwMode="auto">
          <a:xfrm>
            <a:off x="1331640" y="1024135"/>
            <a:ext cx="2765440" cy="3921275"/>
          </a:xfrm>
          <a:prstGeom prst="rect">
            <a:avLst/>
          </a:prstGeom>
          <a:noFill/>
          <a:ln w="9525">
            <a:solidFill>
              <a:schemeClr val="tx1"/>
            </a:solidFill>
            <a:miter lim="800000"/>
            <a:headEnd/>
            <a:tailEnd/>
          </a:ln>
        </p:spPr>
      </p:pic>
      <p:pic>
        <p:nvPicPr>
          <p:cNvPr id="5" name="Picture 2">
            <a:extLst>
              <a:ext uri="{FF2B5EF4-FFF2-40B4-BE49-F238E27FC236}">
                <a16:creationId xmlns:a16="http://schemas.microsoft.com/office/drawing/2014/main" xmlns="" id="{FE2E1547-41EB-454E-9436-EE3BE26D4269}"/>
              </a:ext>
            </a:extLst>
          </p:cNvPr>
          <p:cNvPicPr>
            <a:picLocks noChangeAspect="1" noChangeArrowheads="1"/>
          </p:cNvPicPr>
          <p:nvPr/>
        </p:nvPicPr>
        <p:blipFill>
          <a:blip r:embed="rId3" cstate="print"/>
          <a:srcRect/>
          <a:stretch>
            <a:fillRect/>
          </a:stretch>
        </p:blipFill>
        <p:spPr bwMode="auto">
          <a:xfrm>
            <a:off x="4932040" y="1030782"/>
            <a:ext cx="2736304" cy="3876430"/>
          </a:xfrm>
          <a:prstGeom prst="rect">
            <a:avLst/>
          </a:prstGeom>
          <a:noFill/>
          <a:ln w="9525">
            <a:solidFill>
              <a:schemeClr val="tx1"/>
            </a:solidFill>
            <a:miter lim="800000"/>
            <a:headEnd/>
            <a:tailEnd/>
          </a:ln>
        </p:spPr>
      </p:pic>
      <p:sp>
        <p:nvSpPr>
          <p:cNvPr id="6" name="Title 1">
            <a:extLst>
              <a:ext uri="{FF2B5EF4-FFF2-40B4-BE49-F238E27FC236}">
                <a16:creationId xmlns:a16="http://schemas.microsoft.com/office/drawing/2014/main" xmlns="" id="{84618EC3-A7BC-41E0-8677-FB11D814B236}"/>
              </a:ext>
            </a:extLst>
          </p:cNvPr>
          <p:cNvSpPr>
            <a:spLocks noGrp="1"/>
          </p:cNvSpPr>
          <p:nvPr>
            <p:ph type="title"/>
          </p:nvPr>
        </p:nvSpPr>
        <p:spPr>
          <a:xfrm>
            <a:off x="467544" y="263481"/>
            <a:ext cx="8229600" cy="594066"/>
          </a:xfrm>
        </p:spPr>
        <p:txBody>
          <a:bodyPr/>
          <a:lstStyle/>
          <a:p>
            <a:r>
              <a:rPr lang="en-AU" dirty="0"/>
              <a:t>Coastal &amp; Urban DEM Project</a:t>
            </a:r>
          </a:p>
        </p:txBody>
      </p:sp>
    </p:spTree>
    <p:extLst>
      <p:ext uri="{BB962C8B-B14F-4D97-AF65-F5344CB8AC3E}">
        <p14:creationId xmlns:p14="http://schemas.microsoft.com/office/powerpoint/2010/main" val="3292130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84618EC3-A7BC-41E0-8677-FB11D814B236}"/>
              </a:ext>
            </a:extLst>
          </p:cNvPr>
          <p:cNvSpPr>
            <a:spLocks noGrp="1"/>
          </p:cNvSpPr>
          <p:nvPr>
            <p:ph type="title"/>
          </p:nvPr>
        </p:nvSpPr>
        <p:spPr>
          <a:xfrm>
            <a:off x="467544" y="263481"/>
            <a:ext cx="8229600" cy="594066"/>
          </a:xfrm>
        </p:spPr>
        <p:txBody>
          <a:bodyPr/>
          <a:lstStyle/>
          <a:p>
            <a:r>
              <a:rPr lang="en-AU" dirty="0"/>
              <a:t>Bathymetry User Needs</a:t>
            </a:r>
          </a:p>
        </p:txBody>
      </p:sp>
      <p:sp>
        <p:nvSpPr>
          <p:cNvPr id="7" name="TextBox 1">
            <a:extLst>
              <a:ext uri="{FF2B5EF4-FFF2-40B4-BE49-F238E27FC236}">
                <a16:creationId xmlns:a16="http://schemas.microsoft.com/office/drawing/2014/main" xmlns="" id="{F977A66E-151D-4BCF-B907-6B7A5909D4B7}"/>
              </a:ext>
            </a:extLst>
          </p:cNvPr>
          <p:cNvSpPr txBox="1"/>
          <p:nvPr/>
        </p:nvSpPr>
        <p:spPr>
          <a:xfrm>
            <a:off x="5394432" y="919749"/>
            <a:ext cx="3301849" cy="31600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AU" sz="1400" u="sng" dirty="0"/>
              <a:t>Note:</a:t>
            </a:r>
            <a:r>
              <a:rPr lang="en-AU" sz="1400" dirty="0"/>
              <a:t>  110 responses from 234 contacts</a:t>
            </a:r>
          </a:p>
        </p:txBody>
      </p:sp>
      <p:graphicFrame>
        <p:nvGraphicFramePr>
          <p:cNvPr id="8" name="Chart 7">
            <a:extLst>
              <a:ext uri="{FF2B5EF4-FFF2-40B4-BE49-F238E27FC236}">
                <a16:creationId xmlns:a16="http://schemas.microsoft.com/office/drawing/2014/main" xmlns="" id="{166FF87D-9A94-4D0E-A23C-18CA0D1E10AB}"/>
              </a:ext>
            </a:extLst>
          </p:cNvPr>
          <p:cNvGraphicFramePr/>
          <p:nvPr>
            <p:extLst>
              <p:ext uri="{D42A27DB-BD31-4B8C-83A1-F6EECF244321}">
                <p14:modId xmlns:p14="http://schemas.microsoft.com/office/powerpoint/2010/main" val="478665797"/>
              </p:ext>
            </p:extLst>
          </p:nvPr>
        </p:nvGraphicFramePr>
        <p:xfrm>
          <a:off x="971600" y="1203598"/>
          <a:ext cx="7167192" cy="393990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97256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84618EC3-A7BC-41E0-8677-FB11D814B236}"/>
              </a:ext>
            </a:extLst>
          </p:cNvPr>
          <p:cNvSpPr>
            <a:spLocks noGrp="1"/>
          </p:cNvSpPr>
          <p:nvPr>
            <p:ph type="title"/>
          </p:nvPr>
        </p:nvSpPr>
        <p:spPr>
          <a:xfrm>
            <a:off x="467544" y="51470"/>
            <a:ext cx="8229600" cy="594066"/>
          </a:xfrm>
        </p:spPr>
        <p:txBody>
          <a:bodyPr/>
          <a:lstStyle/>
          <a:p>
            <a:r>
              <a:rPr lang="en-AU" dirty="0"/>
              <a:t>Bathymetry User Needs</a:t>
            </a:r>
          </a:p>
        </p:txBody>
      </p:sp>
      <p:graphicFrame>
        <p:nvGraphicFramePr>
          <p:cNvPr id="10" name="Content Placeholder 3">
            <a:extLst>
              <a:ext uri="{FF2B5EF4-FFF2-40B4-BE49-F238E27FC236}">
                <a16:creationId xmlns:a16="http://schemas.microsoft.com/office/drawing/2014/main" xmlns="" id="{A5BE289C-C6B7-4929-A347-EB2AC3CF2924}"/>
              </a:ext>
            </a:extLst>
          </p:cNvPr>
          <p:cNvGraphicFramePr>
            <a:graphicFrameLocks noGrp="1"/>
          </p:cNvGraphicFramePr>
          <p:nvPr>
            <p:ph idx="1"/>
            <p:extLst>
              <p:ext uri="{D42A27DB-BD31-4B8C-83A1-F6EECF244321}">
                <p14:modId xmlns:p14="http://schemas.microsoft.com/office/powerpoint/2010/main" val="574939265"/>
              </p:ext>
            </p:extLst>
          </p:nvPr>
        </p:nvGraphicFramePr>
        <p:xfrm>
          <a:off x="395536" y="483518"/>
          <a:ext cx="8229600" cy="460851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72243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xmlns="" id="{87A759F5-3A27-455C-A6B1-C07BA51E8BD1}"/>
              </a:ext>
            </a:extLst>
          </p:cNvPr>
          <p:cNvGraphicFramePr/>
          <p:nvPr>
            <p:extLst>
              <p:ext uri="{D42A27DB-BD31-4B8C-83A1-F6EECF244321}">
                <p14:modId xmlns:p14="http://schemas.microsoft.com/office/powerpoint/2010/main" val="2582598176"/>
              </p:ext>
            </p:extLst>
          </p:nvPr>
        </p:nvGraphicFramePr>
        <p:xfrm>
          <a:off x="981944" y="751012"/>
          <a:ext cx="7200800" cy="4392488"/>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a:extLst>
              <a:ext uri="{FF2B5EF4-FFF2-40B4-BE49-F238E27FC236}">
                <a16:creationId xmlns:a16="http://schemas.microsoft.com/office/drawing/2014/main" xmlns="" id="{5963BC42-7C36-4C46-862C-CE201D829E1B}"/>
              </a:ext>
            </a:extLst>
          </p:cNvPr>
          <p:cNvSpPr>
            <a:spLocks noGrp="1"/>
          </p:cNvSpPr>
          <p:nvPr>
            <p:ph type="title"/>
          </p:nvPr>
        </p:nvSpPr>
        <p:spPr>
          <a:xfrm>
            <a:off x="467544" y="51470"/>
            <a:ext cx="8229600" cy="594066"/>
          </a:xfrm>
        </p:spPr>
        <p:txBody>
          <a:bodyPr/>
          <a:lstStyle/>
          <a:p>
            <a:r>
              <a:rPr lang="en-AU" dirty="0"/>
              <a:t>Bathymetry User Needs</a:t>
            </a:r>
          </a:p>
        </p:txBody>
      </p:sp>
    </p:spTree>
    <p:extLst>
      <p:ext uri="{BB962C8B-B14F-4D97-AF65-F5344CB8AC3E}">
        <p14:creationId xmlns:p14="http://schemas.microsoft.com/office/powerpoint/2010/main" val="668469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267494"/>
            <a:ext cx="5472608" cy="514350"/>
          </a:xfrm>
        </p:spPr>
        <p:txBody>
          <a:bodyPr/>
          <a:lstStyle/>
          <a:p>
            <a:r>
              <a:rPr lang="en-AU" dirty="0"/>
              <a:t>Bathymetric LiDAR</a:t>
            </a:r>
          </a:p>
        </p:txBody>
      </p:sp>
      <p:pic>
        <p:nvPicPr>
          <p:cNvPr id="6" name="Picture 5" descr="LADS Animation Still_v3.jpg">
            <a:extLst>
              <a:ext uri="{FF2B5EF4-FFF2-40B4-BE49-F238E27FC236}">
                <a16:creationId xmlns:a16="http://schemas.microsoft.com/office/drawing/2014/main" xmlns="" id="{B0B1816C-2DE5-4B3F-90CF-A3AD87C3379E}"/>
              </a:ext>
            </a:extLst>
          </p:cNvPr>
          <p:cNvPicPr>
            <a:picLocks noChangeAspect="1"/>
          </p:cNvPicPr>
          <p:nvPr/>
        </p:nvPicPr>
        <p:blipFill>
          <a:blip r:embed="rId3" cstate="print"/>
          <a:srcRect t="5379"/>
          <a:stretch>
            <a:fillRect/>
          </a:stretch>
        </p:blipFill>
        <p:spPr>
          <a:xfrm>
            <a:off x="115096" y="2462270"/>
            <a:ext cx="4600920" cy="2634064"/>
          </a:xfrm>
          <a:prstGeom prst="rect">
            <a:avLst/>
          </a:prstGeom>
        </p:spPr>
      </p:pic>
      <p:cxnSp>
        <p:nvCxnSpPr>
          <p:cNvPr id="10" name="Straight Arrow Connector 10">
            <a:extLst>
              <a:ext uri="{FF2B5EF4-FFF2-40B4-BE49-F238E27FC236}">
                <a16:creationId xmlns:a16="http://schemas.microsoft.com/office/drawing/2014/main" xmlns="" id="{8D1D9318-A94F-4511-8408-A27F02D6C7DE}"/>
              </a:ext>
            </a:extLst>
          </p:cNvPr>
          <p:cNvCxnSpPr>
            <a:cxnSpLocks noChangeShapeType="1"/>
          </p:cNvCxnSpPr>
          <p:nvPr/>
        </p:nvCxnSpPr>
        <p:spPr bwMode="auto">
          <a:xfrm>
            <a:off x="2758382" y="3851106"/>
            <a:ext cx="166589" cy="182645"/>
          </a:xfrm>
          <a:prstGeom prst="straightConnector1">
            <a:avLst/>
          </a:prstGeom>
          <a:noFill/>
          <a:ln w="9525" algn="ctr">
            <a:solidFill>
              <a:srgbClr val="080808"/>
            </a:solidFill>
            <a:round/>
            <a:headEnd/>
            <a:tailEnd type="arrow" w="med" len="med"/>
          </a:ln>
        </p:spPr>
      </p:cxnSp>
      <p:graphicFrame>
        <p:nvGraphicFramePr>
          <p:cNvPr id="15" name="Object 21">
            <a:extLst>
              <a:ext uri="{FF2B5EF4-FFF2-40B4-BE49-F238E27FC236}">
                <a16:creationId xmlns:a16="http://schemas.microsoft.com/office/drawing/2014/main" xmlns="" id="{0DA67B0A-4916-4217-A46D-B7F321BC8BD5}"/>
              </a:ext>
            </a:extLst>
          </p:cNvPr>
          <p:cNvGraphicFramePr>
            <a:graphicFrameLocks noChangeAspect="1"/>
          </p:cNvGraphicFramePr>
          <p:nvPr>
            <p:extLst>
              <p:ext uri="{D42A27DB-BD31-4B8C-83A1-F6EECF244321}">
                <p14:modId xmlns:p14="http://schemas.microsoft.com/office/powerpoint/2010/main" val="3639281006"/>
              </p:ext>
            </p:extLst>
          </p:nvPr>
        </p:nvGraphicFramePr>
        <p:xfrm>
          <a:off x="3491880" y="850119"/>
          <a:ext cx="5227076" cy="2416122"/>
        </p:xfrm>
        <a:graphic>
          <a:graphicData uri="http://schemas.openxmlformats.org/presentationml/2006/ole">
            <mc:AlternateContent xmlns:mc="http://schemas.openxmlformats.org/markup-compatibility/2006">
              <mc:Choice xmlns:v="urn:schemas-microsoft-com:vml" Requires="v">
                <p:oleObj spid="_x0000_s1037" name="Chart" r:id="rId4" imgW="5934075" imgH="3686294" progId="Excel.Sheet.8">
                  <p:embed/>
                </p:oleObj>
              </mc:Choice>
              <mc:Fallback>
                <p:oleObj name="Chart" r:id="rId4" imgW="5934075" imgH="3686294" progId="Excel.Sheet.8">
                  <p:embed/>
                  <p:pic>
                    <p:nvPicPr>
                      <p:cNvPr id="13" name="Object 21"/>
                      <p:cNvPicPr>
                        <a:picLocks noRot="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1880" y="850119"/>
                        <a:ext cx="5227076" cy="2416122"/>
                      </a:xfrm>
                      <a:prstGeom prst="rect">
                        <a:avLst/>
                      </a:prstGeom>
                      <a:noFill/>
                      <a:ln>
                        <a:noFill/>
                      </a:ln>
                    </p:spPr>
                  </p:pic>
                </p:oleObj>
              </mc:Fallback>
            </mc:AlternateContent>
          </a:graphicData>
        </a:graphic>
      </p:graphicFrame>
      <p:cxnSp>
        <p:nvCxnSpPr>
          <p:cNvPr id="16" name="Straight Arrow Connector 7">
            <a:extLst>
              <a:ext uri="{FF2B5EF4-FFF2-40B4-BE49-F238E27FC236}">
                <a16:creationId xmlns:a16="http://schemas.microsoft.com/office/drawing/2014/main" xmlns="" id="{3DEF628C-B772-4A27-A718-45A3C2E5B548}"/>
              </a:ext>
            </a:extLst>
          </p:cNvPr>
          <p:cNvCxnSpPr>
            <a:cxnSpLocks noChangeShapeType="1"/>
          </p:cNvCxnSpPr>
          <p:nvPr/>
        </p:nvCxnSpPr>
        <p:spPr bwMode="auto">
          <a:xfrm flipH="1">
            <a:off x="2339752" y="1203598"/>
            <a:ext cx="2448272" cy="2664296"/>
          </a:xfrm>
          <a:prstGeom prst="straightConnector1">
            <a:avLst/>
          </a:prstGeom>
          <a:noFill/>
          <a:ln w="9525" algn="ctr">
            <a:solidFill>
              <a:schemeClr val="bg1"/>
            </a:solidFill>
            <a:round/>
            <a:headEnd/>
            <a:tailEnd type="arrow" w="med" len="med"/>
          </a:ln>
        </p:spPr>
      </p:cxnSp>
      <p:cxnSp>
        <p:nvCxnSpPr>
          <p:cNvPr id="17" name="Straight Arrow Connector 7">
            <a:extLst>
              <a:ext uri="{FF2B5EF4-FFF2-40B4-BE49-F238E27FC236}">
                <a16:creationId xmlns:a16="http://schemas.microsoft.com/office/drawing/2014/main" xmlns="" id="{4175444F-DCF5-4F42-BAF0-14098C6E4D17}"/>
              </a:ext>
            </a:extLst>
          </p:cNvPr>
          <p:cNvCxnSpPr>
            <a:cxnSpLocks noChangeShapeType="1"/>
          </p:cNvCxnSpPr>
          <p:nvPr/>
        </p:nvCxnSpPr>
        <p:spPr bwMode="auto">
          <a:xfrm flipH="1">
            <a:off x="2267744" y="1563638"/>
            <a:ext cx="4320480" cy="2657735"/>
          </a:xfrm>
          <a:prstGeom prst="straightConnector1">
            <a:avLst/>
          </a:prstGeom>
          <a:noFill/>
          <a:ln w="9525" algn="ctr">
            <a:solidFill>
              <a:schemeClr val="bg1"/>
            </a:solidFill>
            <a:round/>
            <a:headEnd/>
            <a:tailEnd type="arrow" w="med" len="med"/>
          </a:ln>
        </p:spPr>
      </p:cxnSp>
    </p:spTree>
    <p:extLst>
      <p:ext uri="{BB962C8B-B14F-4D97-AF65-F5344CB8AC3E}">
        <p14:creationId xmlns:p14="http://schemas.microsoft.com/office/powerpoint/2010/main" val="1559591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267494"/>
            <a:ext cx="5472608" cy="514350"/>
          </a:xfrm>
        </p:spPr>
        <p:txBody>
          <a:bodyPr/>
          <a:lstStyle/>
          <a:p>
            <a:r>
              <a:rPr lang="en-AU" dirty="0"/>
              <a:t>Bathymetric LiDAR</a:t>
            </a:r>
          </a:p>
        </p:txBody>
      </p:sp>
      <p:graphicFrame>
        <p:nvGraphicFramePr>
          <p:cNvPr id="8" name="Table 7">
            <a:extLst>
              <a:ext uri="{FF2B5EF4-FFF2-40B4-BE49-F238E27FC236}">
                <a16:creationId xmlns:a16="http://schemas.microsoft.com/office/drawing/2014/main" xmlns="" id="{8214A256-73D0-4F28-A323-7D003A88F3EA}"/>
              </a:ext>
            </a:extLst>
          </p:cNvPr>
          <p:cNvGraphicFramePr>
            <a:graphicFrameLocks noGrp="1"/>
          </p:cNvGraphicFramePr>
          <p:nvPr>
            <p:extLst>
              <p:ext uri="{D42A27DB-BD31-4B8C-83A1-F6EECF244321}">
                <p14:modId xmlns:p14="http://schemas.microsoft.com/office/powerpoint/2010/main" val="382214969"/>
              </p:ext>
            </p:extLst>
          </p:nvPr>
        </p:nvGraphicFramePr>
        <p:xfrm>
          <a:off x="107504" y="843558"/>
          <a:ext cx="8858249" cy="4278162"/>
        </p:xfrm>
        <a:graphic>
          <a:graphicData uri="http://schemas.openxmlformats.org/drawingml/2006/table">
            <a:tbl>
              <a:tblPr/>
              <a:tblGrid>
                <a:gridCol w="1156406">
                  <a:extLst>
                    <a:ext uri="{9D8B030D-6E8A-4147-A177-3AD203B41FA5}">
                      <a16:colId xmlns:a16="http://schemas.microsoft.com/office/drawing/2014/main" xmlns="" val="20000"/>
                    </a:ext>
                  </a:extLst>
                </a:gridCol>
                <a:gridCol w="969862">
                  <a:extLst>
                    <a:ext uri="{9D8B030D-6E8A-4147-A177-3AD203B41FA5}">
                      <a16:colId xmlns:a16="http://schemas.microsoft.com/office/drawing/2014/main" xmlns="" val="20001"/>
                    </a:ext>
                  </a:extLst>
                </a:gridCol>
                <a:gridCol w="969862">
                  <a:extLst>
                    <a:ext uri="{9D8B030D-6E8A-4147-A177-3AD203B41FA5}">
                      <a16:colId xmlns:a16="http://schemas.microsoft.com/office/drawing/2014/main" xmlns="" val="20002"/>
                    </a:ext>
                  </a:extLst>
                </a:gridCol>
                <a:gridCol w="969862">
                  <a:extLst>
                    <a:ext uri="{9D8B030D-6E8A-4147-A177-3AD203B41FA5}">
                      <a16:colId xmlns:a16="http://schemas.microsoft.com/office/drawing/2014/main" xmlns="" val="20003"/>
                    </a:ext>
                  </a:extLst>
                </a:gridCol>
                <a:gridCol w="940883">
                  <a:extLst>
                    <a:ext uri="{9D8B030D-6E8A-4147-A177-3AD203B41FA5}">
                      <a16:colId xmlns:a16="http://schemas.microsoft.com/office/drawing/2014/main" xmlns="" val="20004"/>
                    </a:ext>
                  </a:extLst>
                </a:gridCol>
                <a:gridCol w="998840">
                  <a:extLst>
                    <a:ext uri="{9D8B030D-6E8A-4147-A177-3AD203B41FA5}">
                      <a16:colId xmlns:a16="http://schemas.microsoft.com/office/drawing/2014/main" xmlns="" val="20005"/>
                    </a:ext>
                  </a:extLst>
                </a:gridCol>
                <a:gridCol w="969862">
                  <a:extLst>
                    <a:ext uri="{9D8B030D-6E8A-4147-A177-3AD203B41FA5}">
                      <a16:colId xmlns:a16="http://schemas.microsoft.com/office/drawing/2014/main" xmlns="" val="20006"/>
                    </a:ext>
                  </a:extLst>
                </a:gridCol>
                <a:gridCol w="969862">
                  <a:extLst>
                    <a:ext uri="{9D8B030D-6E8A-4147-A177-3AD203B41FA5}">
                      <a16:colId xmlns:a16="http://schemas.microsoft.com/office/drawing/2014/main" xmlns="" val="20007"/>
                    </a:ext>
                  </a:extLst>
                </a:gridCol>
                <a:gridCol w="912810">
                  <a:extLst>
                    <a:ext uri="{9D8B030D-6E8A-4147-A177-3AD203B41FA5}">
                      <a16:colId xmlns:a16="http://schemas.microsoft.com/office/drawing/2014/main" xmlns="" val="20008"/>
                    </a:ext>
                  </a:extLst>
                </a:gridCol>
              </a:tblGrid>
              <a:tr h="563676">
                <a:tc>
                  <a:txBody>
                    <a:bodyPr/>
                    <a:lstStyle/>
                    <a:p>
                      <a:pPr>
                        <a:lnSpc>
                          <a:spcPct val="115000"/>
                        </a:lnSpc>
                        <a:spcAft>
                          <a:spcPts val="0"/>
                        </a:spcAft>
                      </a:pPr>
                      <a:endParaRPr lang="en-AU" sz="12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nSpc>
                          <a:spcPct val="115000"/>
                        </a:lnSpc>
                        <a:spcAft>
                          <a:spcPts val="0"/>
                        </a:spcAft>
                      </a:pPr>
                      <a:r>
                        <a:rPr lang="en-AU" sz="1200" b="1" dirty="0" err="1">
                          <a:latin typeface="Calibri"/>
                          <a:ea typeface="Calibri"/>
                          <a:cs typeface="Calibri"/>
                        </a:rPr>
                        <a:t>Fugro</a:t>
                      </a:r>
                      <a:r>
                        <a:rPr lang="en-AU" sz="1200" b="1" dirty="0">
                          <a:latin typeface="Calibri"/>
                          <a:ea typeface="Calibri"/>
                          <a:cs typeface="Calibri"/>
                        </a:rPr>
                        <a:t> LADS Mk3</a:t>
                      </a:r>
                      <a:endParaRPr lang="en-AU" sz="12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nSpc>
                          <a:spcPct val="115000"/>
                        </a:lnSpc>
                        <a:spcAft>
                          <a:spcPts val="0"/>
                        </a:spcAft>
                      </a:pPr>
                      <a:r>
                        <a:rPr lang="en-AU" sz="1200" b="1">
                          <a:latin typeface="Calibri"/>
                          <a:ea typeface="Calibri"/>
                          <a:cs typeface="Calibri"/>
                        </a:rPr>
                        <a:t>Optech SHOALS </a:t>
                      </a:r>
                      <a:br>
                        <a:rPr lang="en-AU" sz="1200" b="1">
                          <a:latin typeface="Calibri"/>
                          <a:ea typeface="Calibri"/>
                          <a:cs typeface="Calibri"/>
                        </a:rPr>
                      </a:br>
                      <a:r>
                        <a:rPr lang="en-AU" sz="1200" b="1">
                          <a:latin typeface="Calibri"/>
                          <a:ea typeface="Calibri"/>
                          <a:cs typeface="Calibri"/>
                        </a:rPr>
                        <a:t>3000</a:t>
                      </a:r>
                      <a:endParaRPr lang="en-AU" sz="120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nSpc>
                          <a:spcPct val="115000"/>
                        </a:lnSpc>
                        <a:spcAft>
                          <a:spcPts val="0"/>
                        </a:spcAft>
                      </a:pPr>
                      <a:r>
                        <a:rPr lang="en-AU" sz="1200" b="1">
                          <a:latin typeface="Calibri"/>
                          <a:ea typeface="Calibri"/>
                          <a:cs typeface="Calibri"/>
                        </a:rPr>
                        <a:t>Optech SHOALS </a:t>
                      </a:r>
                      <a:br>
                        <a:rPr lang="en-AU" sz="1200" b="1">
                          <a:latin typeface="Calibri"/>
                          <a:ea typeface="Calibri"/>
                          <a:cs typeface="Calibri"/>
                        </a:rPr>
                      </a:br>
                      <a:r>
                        <a:rPr lang="en-AU" sz="1200" b="1">
                          <a:latin typeface="Calibri"/>
                          <a:ea typeface="Calibri"/>
                          <a:cs typeface="Calibri"/>
                        </a:rPr>
                        <a:t>1000T</a:t>
                      </a:r>
                      <a:endParaRPr lang="en-AU" sz="120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nSpc>
                          <a:spcPct val="115000"/>
                        </a:lnSpc>
                        <a:spcAft>
                          <a:spcPts val="0"/>
                        </a:spcAft>
                      </a:pPr>
                      <a:r>
                        <a:rPr lang="en-AU" sz="1200" b="1">
                          <a:latin typeface="Calibri"/>
                          <a:ea typeface="Calibri"/>
                          <a:cs typeface="Calibri"/>
                        </a:rPr>
                        <a:t>Optech</a:t>
                      </a:r>
                      <a:br>
                        <a:rPr lang="en-AU" sz="1200" b="1">
                          <a:latin typeface="Calibri"/>
                          <a:ea typeface="Calibri"/>
                          <a:cs typeface="Calibri"/>
                        </a:rPr>
                      </a:br>
                      <a:r>
                        <a:rPr lang="en-AU" sz="1200" b="1">
                          <a:latin typeface="Calibri"/>
                          <a:ea typeface="Calibri"/>
                          <a:cs typeface="Calibri"/>
                        </a:rPr>
                        <a:t>CZMIL</a:t>
                      </a:r>
                      <a:endParaRPr lang="en-AU" sz="120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nSpc>
                          <a:spcPct val="115000"/>
                        </a:lnSpc>
                        <a:spcAft>
                          <a:spcPts val="0"/>
                        </a:spcAft>
                      </a:pPr>
                      <a:r>
                        <a:rPr lang="en-AU" sz="1200" b="1">
                          <a:latin typeface="Calibri"/>
                          <a:ea typeface="Calibri"/>
                          <a:cs typeface="Calibri"/>
                        </a:rPr>
                        <a:t>Optech ALTM Aquarius</a:t>
                      </a:r>
                      <a:endParaRPr lang="en-AU" sz="120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nSpc>
                          <a:spcPct val="115000"/>
                        </a:lnSpc>
                        <a:spcAft>
                          <a:spcPts val="0"/>
                        </a:spcAft>
                      </a:pPr>
                      <a:r>
                        <a:rPr lang="en-AU" sz="1200" b="1">
                          <a:latin typeface="Calibri"/>
                          <a:ea typeface="Calibri"/>
                          <a:cs typeface="Calibri"/>
                        </a:rPr>
                        <a:t>AHAB HawkEye IIB</a:t>
                      </a:r>
                      <a:endParaRPr lang="en-AU" sz="120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nSpc>
                          <a:spcPct val="115000"/>
                        </a:lnSpc>
                        <a:spcAft>
                          <a:spcPts val="0"/>
                        </a:spcAft>
                      </a:pPr>
                      <a:r>
                        <a:rPr lang="en-AU" sz="1200" b="1">
                          <a:latin typeface="Calibri"/>
                          <a:ea typeface="Calibri"/>
                          <a:cs typeface="Calibri"/>
                        </a:rPr>
                        <a:t>AHAB Chiroptera</a:t>
                      </a:r>
                      <a:endParaRPr lang="en-AU" sz="120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nSpc>
                          <a:spcPct val="115000"/>
                        </a:lnSpc>
                        <a:spcAft>
                          <a:spcPts val="0"/>
                        </a:spcAft>
                      </a:pPr>
                      <a:r>
                        <a:rPr lang="en-AU" sz="1200" b="1" dirty="0" err="1">
                          <a:latin typeface="Calibri"/>
                          <a:ea typeface="Calibri"/>
                          <a:cs typeface="Calibri"/>
                        </a:rPr>
                        <a:t>Riegl</a:t>
                      </a:r>
                      <a:r>
                        <a:rPr lang="en-AU" sz="1200" b="1" dirty="0">
                          <a:latin typeface="Calibri"/>
                          <a:ea typeface="Calibri"/>
                          <a:cs typeface="Calibri"/>
                        </a:rPr>
                        <a:t/>
                      </a:r>
                      <a:br>
                        <a:rPr lang="en-AU" sz="1200" b="1" dirty="0">
                          <a:latin typeface="Calibri"/>
                          <a:ea typeface="Calibri"/>
                          <a:cs typeface="Calibri"/>
                        </a:rPr>
                      </a:br>
                      <a:r>
                        <a:rPr lang="en-AU" sz="1200" b="1" dirty="0">
                          <a:latin typeface="Calibri"/>
                          <a:ea typeface="Calibri"/>
                          <a:cs typeface="Calibri"/>
                        </a:rPr>
                        <a:t>VQ-820-G</a:t>
                      </a:r>
                      <a:endParaRPr lang="en-AU" sz="12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extLst>
                  <a:ext uri="{0D108BD9-81ED-4DB2-BD59-A6C34878D82A}">
                    <a16:rowId xmlns:a16="http://schemas.microsoft.com/office/drawing/2014/main" xmlns="" val="10000"/>
                  </a:ext>
                </a:extLst>
              </a:tr>
              <a:tr h="343985">
                <a:tc>
                  <a:txBody>
                    <a:bodyPr/>
                    <a:lstStyle/>
                    <a:p>
                      <a:pPr>
                        <a:lnSpc>
                          <a:spcPct val="115000"/>
                        </a:lnSpc>
                        <a:spcAft>
                          <a:spcPts val="0"/>
                        </a:spcAft>
                      </a:pPr>
                      <a:r>
                        <a:rPr lang="en-AU" sz="1100">
                          <a:latin typeface="Calibri"/>
                          <a:ea typeface="Calibri"/>
                          <a:cs typeface="Calibri"/>
                        </a:rPr>
                        <a:t>Typical Sensor Environment</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Topo-Bathy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Topo-Bathy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Topo-Bathy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err="1">
                          <a:latin typeface="Calibri"/>
                          <a:ea typeface="Calibri"/>
                          <a:cs typeface="Calibri"/>
                        </a:rPr>
                        <a:t>Topo</a:t>
                      </a:r>
                      <a:r>
                        <a:rPr lang="en-AU" sz="1100" dirty="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52893">
                <a:tc>
                  <a:txBody>
                    <a:bodyPr/>
                    <a:lstStyle/>
                    <a:p>
                      <a:pPr>
                        <a:lnSpc>
                          <a:spcPct val="115000"/>
                        </a:lnSpc>
                        <a:spcAft>
                          <a:spcPts val="0"/>
                        </a:spcAft>
                      </a:pPr>
                      <a:r>
                        <a:rPr lang="en-AU" sz="1100">
                          <a:latin typeface="Calibri"/>
                          <a:ea typeface="Calibri"/>
                          <a:cs typeface="Calibri"/>
                        </a:rPr>
                        <a:t>Origin</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Australia</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Canada</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Canada</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Canada</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Canada</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Sweden</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Sweden</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Austria</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52893">
                <a:tc>
                  <a:txBody>
                    <a:bodyPr/>
                    <a:lstStyle/>
                    <a:p>
                      <a:pPr>
                        <a:lnSpc>
                          <a:spcPct val="115000"/>
                        </a:lnSpc>
                        <a:spcAft>
                          <a:spcPts val="0"/>
                        </a:spcAft>
                      </a:pPr>
                      <a:r>
                        <a:rPr lang="en-AU" sz="1100">
                          <a:latin typeface="Calibri"/>
                          <a:ea typeface="Calibri"/>
                          <a:cs typeface="Calibri"/>
                        </a:rPr>
                        <a:t>Year Released</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2011</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2010</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2005</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2011</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2011</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2009</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2012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2011</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011571">
                <a:tc>
                  <a:txBody>
                    <a:bodyPr/>
                    <a:lstStyle/>
                    <a:p>
                      <a:pPr>
                        <a:lnSpc>
                          <a:spcPct val="115000"/>
                        </a:lnSpc>
                        <a:spcAft>
                          <a:spcPts val="0"/>
                        </a:spcAft>
                      </a:pPr>
                      <a:r>
                        <a:rPr lang="en-AU" sz="1100">
                          <a:latin typeface="Calibri"/>
                          <a:ea typeface="Calibri"/>
                          <a:cs typeface="Calibri"/>
                        </a:rPr>
                        <a:t>Laser Wavelength/s</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solidFill>
                            <a:schemeClr val="accent3">
                              <a:lumMod val="50000"/>
                            </a:schemeClr>
                          </a:solidFill>
                          <a:latin typeface="Calibri"/>
                          <a:ea typeface="Calibri"/>
                          <a:cs typeface="Calibri"/>
                        </a:rPr>
                        <a:t>Green</a:t>
                      </a:r>
                      <a:r>
                        <a:rPr lang="en-AU" sz="1100" dirty="0">
                          <a:latin typeface="Calibri"/>
                          <a:ea typeface="Calibri"/>
                          <a:cs typeface="Calibri"/>
                        </a:rPr>
                        <a:t/>
                      </a:r>
                      <a:br>
                        <a:rPr lang="en-AU" sz="1100" dirty="0">
                          <a:latin typeface="Calibri"/>
                          <a:ea typeface="Calibri"/>
                          <a:cs typeface="Calibri"/>
                        </a:rPr>
                      </a:br>
                      <a:r>
                        <a:rPr lang="en-AU" sz="1100" dirty="0">
                          <a:latin typeface="Calibri"/>
                          <a:ea typeface="Calibri"/>
                          <a:cs typeface="Calibri"/>
                        </a:rPr>
                        <a:t>532nm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solidFill>
                            <a:schemeClr val="accent3">
                              <a:lumMod val="50000"/>
                            </a:schemeClr>
                          </a:solidFill>
                          <a:latin typeface="Calibri"/>
                          <a:ea typeface="Calibri"/>
                          <a:cs typeface="Calibri"/>
                        </a:rPr>
                        <a:t>Green</a:t>
                      </a:r>
                      <a:r>
                        <a:rPr lang="en-AU" sz="1100" dirty="0">
                          <a:latin typeface="Calibri"/>
                          <a:ea typeface="Calibri"/>
                          <a:cs typeface="Calibri"/>
                        </a:rPr>
                        <a:t/>
                      </a:r>
                      <a:br>
                        <a:rPr lang="en-AU" sz="1100" dirty="0">
                          <a:latin typeface="Calibri"/>
                          <a:ea typeface="Calibri"/>
                          <a:cs typeface="Calibri"/>
                        </a:rPr>
                      </a:br>
                      <a:r>
                        <a:rPr lang="en-AU" sz="1100" dirty="0">
                          <a:latin typeface="Calibri"/>
                          <a:ea typeface="Calibri"/>
                          <a:cs typeface="Calibri"/>
                        </a:rPr>
                        <a:t>532nm </a:t>
                      </a:r>
                    </a:p>
                    <a:p>
                      <a:pPr>
                        <a:lnSpc>
                          <a:spcPct val="115000"/>
                        </a:lnSpc>
                        <a:spcAft>
                          <a:spcPts val="0"/>
                        </a:spcAft>
                      </a:pPr>
                      <a:r>
                        <a:rPr lang="en-AU" sz="1100" dirty="0">
                          <a:solidFill>
                            <a:srgbClr val="C00000"/>
                          </a:solidFill>
                          <a:latin typeface="Calibri"/>
                          <a:ea typeface="Calibri"/>
                          <a:cs typeface="Calibri"/>
                        </a:rPr>
                        <a:t>Infra-Red</a:t>
                      </a:r>
                    </a:p>
                    <a:p>
                      <a:pPr>
                        <a:lnSpc>
                          <a:spcPct val="115000"/>
                        </a:lnSpc>
                        <a:spcAft>
                          <a:spcPts val="0"/>
                        </a:spcAft>
                      </a:pPr>
                      <a:r>
                        <a:rPr lang="en-AU" sz="1100" dirty="0">
                          <a:latin typeface="Calibri"/>
                          <a:ea typeface="Calibri"/>
                          <a:cs typeface="Calibri"/>
                        </a:rPr>
                        <a:t>1064nm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solidFill>
                            <a:schemeClr val="accent3">
                              <a:lumMod val="50000"/>
                            </a:schemeClr>
                          </a:solidFill>
                          <a:latin typeface="Calibri"/>
                          <a:ea typeface="Calibri"/>
                          <a:cs typeface="Calibri"/>
                        </a:rPr>
                        <a:t>Green</a:t>
                      </a:r>
                      <a:r>
                        <a:rPr lang="en-AU" sz="1100" dirty="0">
                          <a:latin typeface="Calibri"/>
                          <a:ea typeface="Calibri"/>
                          <a:cs typeface="Calibri"/>
                        </a:rPr>
                        <a:t/>
                      </a:r>
                      <a:br>
                        <a:rPr lang="en-AU" sz="1100" dirty="0">
                          <a:latin typeface="Calibri"/>
                          <a:ea typeface="Calibri"/>
                          <a:cs typeface="Calibri"/>
                        </a:rPr>
                      </a:br>
                      <a:r>
                        <a:rPr lang="en-AU" sz="1100" dirty="0">
                          <a:latin typeface="Calibri"/>
                          <a:ea typeface="Calibri"/>
                          <a:cs typeface="Calibri"/>
                        </a:rPr>
                        <a:t>532nm </a:t>
                      </a:r>
                    </a:p>
                    <a:p>
                      <a:pPr>
                        <a:lnSpc>
                          <a:spcPct val="115000"/>
                        </a:lnSpc>
                        <a:spcAft>
                          <a:spcPts val="0"/>
                        </a:spcAft>
                      </a:pPr>
                      <a:r>
                        <a:rPr lang="en-AU" sz="1100" dirty="0">
                          <a:solidFill>
                            <a:srgbClr val="C00000"/>
                          </a:solidFill>
                          <a:latin typeface="Calibri"/>
                          <a:ea typeface="Calibri"/>
                          <a:cs typeface="Calibri"/>
                        </a:rPr>
                        <a:t>Infra-Red</a:t>
                      </a:r>
                    </a:p>
                    <a:p>
                      <a:pPr>
                        <a:lnSpc>
                          <a:spcPct val="115000"/>
                        </a:lnSpc>
                        <a:spcAft>
                          <a:spcPts val="0"/>
                        </a:spcAft>
                      </a:pPr>
                      <a:r>
                        <a:rPr lang="en-AU" sz="1100" dirty="0">
                          <a:latin typeface="Calibri"/>
                          <a:ea typeface="Calibri"/>
                          <a:cs typeface="Calibri"/>
                        </a:rPr>
                        <a:t>1064nm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solidFill>
                            <a:schemeClr val="accent3">
                              <a:lumMod val="50000"/>
                            </a:schemeClr>
                          </a:solidFill>
                          <a:latin typeface="Calibri"/>
                          <a:ea typeface="Calibri"/>
                          <a:cs typeface="Calibri"/>
                        </a:rPr>
                        <a:t>Green</a:t>
                      </a:r>
                      <a:r>
                        <a:rPr lang="en-AU" sz="1100" dirty="0">
                          <a:latin typeface="Calibri"/>
                          <a:ea typeface="Calibri"/>
                          <a:cs typeface="Calibri"/>
                        </a:rPr>
                        <a:t/>
                      </a:r>
                      <a:br>
                        <a:rPr lang="en-AU" sz="1100" dirty="0">
                          <a:latin typeface="Calibri"/>
                          <a:ea typeface="Calibri"/>
                          <a:cs typeface="Calibri"/>
                        </a:rPr>
                      </a:br>
                      <a:r>
                        <a:rPr lang="en-AU" sz="1100" dirty="0">
                          <a:latin typeface="Calibri"/>
                          <a:ea typeface="Calibri"/>
                          <a:cs typeface="Calibri"/>
                        </a:rPr>
                        <a:t>532nm </a:t>
                      </a:r>
                    </a:p>
                    <a:p>
                      <a:pPr>
                        <a:lnSpc>
                          <a:spcPct val="115000"/>
                        </a:lnSpc>
                        <a:spcAft>
                          <a:spcPts val="0"/>
                        </a:spcAft>
                      </a:pPr>
                      <a:r>
                        <a:rPr lang="en-AU" sz="1100" dirty="0">
                          <a:solidFill>
                            <a:srgbClr val="C00000"/>
                          </a:solidFill>
                          <a:latin typeface="Calibri"/>
                          <a:ea typeface="Calibri"/>
                          <a:cs typeface="Calibri"/>
                        </a:rPr>
                        <a:t>Infra-Red</a:t>
                      </a:r>
                    </a:p>
                    <a:p>
                      <a:pPr>
                        <a:lnSpc>
                          <a:spcPct val="115000"/>
                        </a:lnSpc>
                        <a:spcAft>
                          <a:spcPts val="0"/>
                        </a:spcAft>
                      </a:pPr>
                      <a:r>
                        <a:rPr lang="en-AU" sz="1100" dirty="0">
                          <a:latin typeface="Calibri"/>
                          <a:ea typeface="Calibri"/>
                          <a:cs typeface="Calibri"/>
                        </a:rPr>
                        <a:t>1064nm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solidFill>
                            <a:schemeClr val="accent3">
                              <a:lumMod val="50000"/>
                            </a:schemeClr>
                          </a:solidFill>
                          <a:latin typeface="Calibri"/>
                          <a:ea typeface="Calibri"/>
                          <a:cs typeface="Calibri"/>
                        </a:rPr>
                        <a:t>Green</a:t>
                      </a:r>
                      <a:r>
                        <a:rPr lang="en-AU" sz="1100" dirty="0">
                          <a:latin typeface="Calibri"/>
                          <a:ea typeface="Calibri"/>
                          <a:cs typeface="Calibri"/>
                        </a:rPr>
                        <a:t/>
                      </a:r>
                      <a:br>
                        <a:rPr lang="en-AU" sz="1100" dirty="0">
                          <a:latin typeface="Calibri"/>
                          <a:ea typeface="Calibri"/>
                          <a:cs typeface="Calibri"/>
                        </a:rPr>
                      </a:br>
                      <a:r>
                        <a:rPr lang="en-AU" sz="1100" dirty="0">
                          <a:latin typeface="Calibri"/>
                          <a:ea typeface="Calibri"/>
                          <a:cs typeface="Calibri"/>
                        </a:rPr>
                        <a:t>532nm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solidFill>
                            <a:schemeClr val="accent3">
                              <a:lumMod val="50000"/>
                            </a:schemeClr>
                          </a:solidFill>
                          <a:latin typeface="Calibri"/>
                          <a:ea typeface="Calibri"/>
                          <a:cs typeface="Calibri"/>
                        </a:rPr>
                        <a:t>Green</a:t>
                      </a:r>
                      <a:r>
                        <a:rPr lang="en-AU" sz="1100" dirty="0">
                          <a:latin typeface="Calibri"/>
                          <a:ea typeface="Calibri"/>
                          <a:cs typeface="Calibri"/>
                        </a:rPr>
                        <a:t/>
                      </a:r>
                      <a:br>
                        <a:rPr lang="en-AU" sz="1100" dirty="0">
                          <a:latin typeface="Calibri"/>
                          <a:ea typeface="Calibri"/>
                          <a:cs typeface="Calibri"/>
                        </a:rPr>
                      </a:br>
                      <a:r>
                        <a:rPr lang="en-AU" sz="1100" dirty="0">
                          <a:latin typeface="Calibri"/>
                          <a:ea typeface="Calibri"/>
                          <a:cs typeface="Calibri"/>
                        </a:rPr>
                        <a:t>532nm </a:t>
                      </a:r>
                    </a:p>
                    <a:p>
                      <a:pPr>
                        <a:lnSpc>
                          <a:spcPct val="115000"/>
                        </a:lnSpc>
                        <a:spcAft>
                          <a:spcPts val="0"/>
                        </a:spcAft>
                      </a:pPr>
                      <a:r>
                        <a:rPr lang="en-AU" sz="1100" dirty="0">
                          <a:solidFill>
                            <a:srgbClr val="C00000"/>
                          </a:solidFill>
                          <a:latin typeface="Calibri"/>
                          <a:ea typeface="Calibri"/>
                          <a:cs typeface="Calibri"/>
                        </a:rPr>
                        <a:t>Infra-Red</a:t>
                      </a:r>
                    </a:p>
                    <a:p>
                      <a:pPr>
                        <a:lnSpc>
                          <a:spcPct val="115000"/>
                        </a:lnSpc>
                        <a:spcAft>
                          <a:spcPts val="0"/>
                        </a:spcAft>
                      </a:pPr>
                      <a:r>
                        <a:rPr lang="en-AU" sz="1100" dirty="0">
                          <a:latin typeface="Calibri"/>
                          <a:ea typeface="Calibri"/>
                          <a:cs typeface="Calibri"/>
                        </a:rPr>
                        <a:t>1064nm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solidFill>
                            <a:schemeClr val="accent3">
                              <a:lumMod val="50000"/>
                            </a:schemeClr>
                          </a:solidFill>
                          <a:latin typeface="Calibri"/>
                          <a:ea typeface="Calibri"/>
                          <a:cs typeface="Calibri"/>
                        </a:rPr>
                        <a:t>Green</a:t>
                      </a:r>
                      <a:r>
                        <a:rPr lang="en-AU" sz="1100" dirty="0">
                          <a:latin typeface="Calibri"/>
                          <a:ea typeface="Calibri"/>
                          <a:cs typeface="Calibri"/>
                        </a:rPr>
                        <a:t/>
                      </a:r>
                      <a:br>
                        <a:rPr lang="en-AU" sz="1100" dirty="0">
                          <a:latin typeface="Calibri"/>
                          <a:ea typeface="Calibri"/>
                          <a:cs typeface="Calibri"/>
                        </a:rPr>
                      </a:br>
                      <a:r>
                        <a:rPr lang="en-AU" sz="1100" dirty="0">
                          <a:latin typeface="Calibri"/>
                          <a:ea typeface="Calibri"/>
                          <a:cs typeface="Calibri"/>
                        </a:rPr>
                        <a:t>532nm </a:t>
                      </a:r>
                    </a:p>
                    <a:p>
                      <a:pPr>
                        <a:lnSpc>
                          <a:spcPct val="115000"/>
                        </a:lnSpc>
                        <a:spcAft>
                          <a:spcPts val="0"/>
                        </a:spcAft>
                      </a:pPr>
                      <a:r>
                        <a:rPr lang="en-AU" sz="1100" dirty="0">
                          <a:solidFill>
                            <a:srgbClr val="C00000"/>
                          </a:solidFill>
                          <a:latin typeface="Calibri"/>
                          <a:ea typeface="Calibri"/>
                          <a:cs typeface="Calibri"/>
                        </a:rPr>
                        <a:t>Infra-Red</a:t>
                      </a:r>
                    </a:p>
                    <a:p>
                      <a:pPr>
                        <a:lnSpc>
                          <a:spcPct val="115000"/>
                        </a:lnSpc>
                        <a:spcAft>
                          <a:spcPts val="0"/>
                        </a:spcAft>
                      </a:pPr>
                      <a:r>
                        <a:rPr lang="en-AU" sz="1100" dirty="0">
                          <a:latin typeface="Calibri"/>
                          <a:ea typeface="Calibri"/>
                          <a:cs typeface="Calibri"/>
                        </a:rPr>
                        <a:t>1064nm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solidFill>
                            <a:schemeClr val="accent3">
                              <a:lumMod val="50000"/>
                            </a:schemeClr>
                          </a:solidFill>
                          <a:latin typeface="Calibri"/>
                          <a:ea typeface="Calibri"/>
                          <a:cs typeface="Calibri"/>
                        </a:rPr>
                        <a:t>Green</a:t>
                      </a:r>
                      <a:r>
                        <a:rPr lang="en-AU" sz="1100" dirty="0">
                          <a:latin typeface="Calibri"/>
                          <a:ea typeface="Calibri"/>
                          <a:cs typeface="Calibri"/>
                        </a:rPr>
                        <a:t/>
                      </a:r>
                      <a:br>
                        <a:rPr lang="en-AU" sz="1100" dirty="0">
                          <a:latin typeface="Calibri"/>
                          <a:ea typeface="Calibri"/>
                          <a:cs typeface="Calibri"/>
                        </a:rPr>
                      </a:br>
                      <a:r>
                        <a:rPr lang="en-AU" sz="1100" dirty="0">
                          <a:latin typeface="Calibri"/>
                          <a:ea typeface="Calibri"/>
                          <a:cs typeface="Calibri"/>
                        </a:rPr>
                        <a:t>532nm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505785">
                <a:tc>
                  <a:txBody>
                    <a:bodyPr/>
                    <a:lstStyle/>
                    <a:p>
                      <a:pPr>
                        <a:lnSpc>
                          <a:spcPct val="115000"/>
                        </a:lnSpc>
                        <a:spcAft>
                          <a:spcPts val="0"/>
                        </a:spcAft>
                      </a:pPr>
                      <a:r>
                        <a:rPr lang="en-AU" sz="1100">
                          <a:latin typeface="Calibri"/>
                          <a:ea typeface="Calibri"/>
                          <a:cs typeface="Calibri"/>
                        </a:rPr>
                        <a:t>Laser Energy Per Pulse</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7mJ@532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4mJ@532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4mJ@532</a:t>
                      </a:r>
                      <a:br>
                        <a:rPr lang="en-AU" sz="1100">
                          <a:latin typeface="Calibri"/>
                          <a:ea typeface="Calibri"/>
                          <a:cs typeface="Calibri"/>
                        </a:rPr>
                      </a:br>
                      <a:endParaRPr lang="en-AU" sz="110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3mJ@532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0.1mJ@532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3mJ@532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0.1 mJ@532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latin typeface="Calibri"/>
                          <a:ea typeface="Calibri"/>
                          <a:cs typeface="Calibri"/>
                        </a:rPr>
                        <a:t>0.02mJ@532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619256">
                <a:tc>
                  <a:txBody>
                    <a:bodyPr/>
                    <a:lstStyle/>
                    <a:p>
                      <a:pPr>
                        <a:lnSpc>
                          <a:spcPct val="115000"/>
                        </a:lnSpc>
                        <a:spcAft>
                          <a:spcPts val="0"/>
                        </a:spcAft>
                      </a:pPr>
                      <a:r>
                        <a:rPr lang="en-AU" sz="1100">
                          <a:latin typeface="Calibri"/>
                          <a:ea typeface="Calibri"/>
                          <a:cs typeface="Calibri"/>
                        </a:rPr>
                        <a:t>Measurement Frequency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1.5kHz@532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3kHz@532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1kHz@532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latin typeface="Calibri"/>
                          <a:ea typeface="Calibri"/>
                          <a:cs typeface="Calibri"/>
                        </a:rPr>
                        <a:t>10kHz@532</a:t>
                      </a:r>
                      <a:br>
                        <a:rPr lang="en-AU" sz="1100" dirty="0">
                          <a:latin typeface="Calibri"/>
                          <a:ea typeface="Calibri"/>
                          <a:cs typeface="Calibri"/>
                        </a:rPr>
                      </a:br>
                      <a:r>
                        <a:rPr lang="en-AU" sz="1100" dirty="0">
                          <a:latin typeface="Calibri"/>
                          <a:ea typeface="Calibri"/>
                          <a:cs typeface="Calibri"/>
                        </a:rPr>
                        <a:t>70kHz@1064</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latin typeface="Calibri"/>
                          <a:ea typeface="Calibri"/>
                          <a:cs typeface="Calibri"/>
                        </a:rPr>
                        <a:t>33-70kHz@532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4kHz@532</a:t>
                      </a:r>
                      <a:br>
                        <a:rPr lang="en-AU" sz="1100">
                          <a:latin typeface="Calibri"/>
                          <a:ea typeface="Calibri"/>
                          <a:cs typeface="Calibri"/>
                        </a:rPr>
                      </a:br>
                      <a:r>
                        <a:rPr lang="en-AU" sz="1100">
                          <a:latin typeface="Calibri"/>
                          <a:ea typeface="Calibri"/>
                          <a:cs typeface="Calibri"/>
                        </a:rPr>
                        <a:t>128kHz @1064</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36kHz@532</a:t>
                      </a:r>
                      <a:br>
                        <a:rPr lang="en-AU" sz="1100">
                          <a:latin typeface="Calibri"/>
                          <a:ea typeface="Calibri"/>
                          <a:cs typeface="Calibri"/>
                        </a:rPr>
                      </a:br>
                      <a:r>
                        <a:rPr lang="en-AU" sz="1100">
                          <a:latin typeface="Calibri"/>
                          <a:ea typeface="Calibri"/>
                          <a:cs typeface="Calibri"/>
                        </a:rPr>
                        <a:t>400kHz @1064</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latin typeface="Calibri"/>
                          <a:ea typeface="Calibri"/>
                          <a:cs typeface="Calibri"/>
                        </a:rPr>
                        <a:t>200kHz@532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619256">
                <a:tc>
                  <a:txBody>
                    <a:bodyPr/>
                    <a:lstStyle/>
                    <a:p>
                      <a:pPr>
                        <a:lnSpc>
                          <a:spcPct val="115000"/>
                        </a:lnSpc>
                        <a:spcAft>
                          <a:spcPts val="0"/>
                        </a:spcAft>
                      </a:pPr>
                      <a:r>
                        <a:rPr lang="en-AU" sz="1100">
                          <a:latin typeface="Calibri"/>
                          <a:ea typeface="Calibri"/>
                          <a:cs typeface="Calibri"/>
                        </a:rPr>
                        <a:t>Nominal Laser Footprint @ Water Surface</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3m@532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2m@532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2m@532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2m@532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latin typeface="Calibri"/>
                          <a:ea typeface="Calibri"/>
                          <a:cs typeface="Calibri"/>
                        </a:rPr>
                        <a:t>0.3-0.6m@532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4.m@532</a:t>
                      </a:r>
                    </a:p>
                    <a:p>
                      <a:pPr>
                        <a:lnSpc>
                          <a:spcPct val="115000"/>
                        </a:lnSpc>
                        <a:spcAft>
                          <a:spcPts val="0"/>
                        </a:spcAft>
                      </a:pPr>
                      <a:r>
                        <a:rPr lang="en-AU" sz="1100">
                          <a:latin typeface="Calibri"/>
                          <a:ea typeface="Calibri"/>
                          <a:cs typeface="Calibri"/>
                        </a:rPr>
                        <a:t>0.5m@1064</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a:latin typeface="Calibri"/>
                          <a:ea typeface="Calibri"/>
                          <a:cs typeface="Calibri"/>
                        </a:rPr>
                        <a:t>1.5m@532</a:t>
                      </a:r>
                    </a:p>
                    <a:p>
                      <a:pPr>
                        <a:lnSpc>
                          <a:spcPct val="115000"/>
                        </a:lnSpc>
                        <a:spcAft>
                          <a:spcPts val="0"/>
                        </a:spcAft>
                      </a:pPr>
                      <a:r>
                        <a:rPr lang="en-AU" sz="1100">
                          <a:latin typeface="Calibri"/>
                          <a:ea typeface="Calibri"/>
                          <a:cs typeface="Calibri"/>
                        </a:rPr>
                        <a:t>0.2m@1064</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100" dirty="0">
                          <a:latin typeface="Calibri"/>
                          <a:ea typeface="Calibri"/>
                          <a:cs typeface="Calibri"/>
                        </a:rPr>
                        <a:t>0.6m@532</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2901310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267494"/>
            <a:ext cx="5472608" cy="514350"/>
          </a:xfrm>
        </p:spPr>
        <p:txBody>
          <a:bodyPr/>
          <a:lstStyle/>
          <a:p>
            <a:r>
              <a:rPr lang="en-AU" dirty="0"/>
              <a:t>Bathymetric LiDAR</a:t>
            </a:r>
          </a:p>
        </p:txBody>
      </p:sp>
      <p:graphicFrame>
        <p:nvGraphicFramePr>
          <p:cNvPr id="9" name="Table 8">
            <a:extLst>
              <a:ext uri="{FF2B5EF4-FFF2-40B4-BE49-F238E27FC236}">
                <a16:creationId xmlns:a16="http://schemas.microsoft.com/office/drawing/2014/main" xmlns="" id="{2DD62448-F3B8-473E-821E-A7D0F1B355EA}"/>
              </a:ext>
            </a:extLst>
          </p:cNvPr>
          <p:cNvGraphicFramePr>
            <a:graphicFrameLocks noGrp="1"/>
          </p:cNvGraphicFramePr>
          <p:nvPr>
            <p:extLst>
              <p:ext uri="{D42A27DB-BD31-4B8C-83A1-F6EECF244321}">
                <p14:modId xmlns:p14="http://schemas.microsoft.com/office/powerpoint/2010/main" val="1836921921"/>
              </p:ext>
            </p:extLst>
          </p:nvPr>
        </p:nvGraphicFramePr>
        <p:xfrm>
          <a:off x="107504" y="843558"/>
          <a:ext cx="8858249" cy="4284963"/>
        </p:xfrm>
        <a:graphic>
          <a:graphicData uri="http://schemas.openxmlformats.org/drawingml/2006/table">
            <a:tbl>
              <a:tblPr/>
              <a:tblGrid>
                <a:gridCol w="1156406">
                  <a:extLst>
                    <a:ext uri="{9D8B030D-6E8A-4147-A177-3AD203B41FA5}">
                      <a16:colId xmlns:a16="http://schemas.microsoft.com/office/drawing/2014/main" xmlns="" val="20000"/>
                    </a:ext>
                  </a:extLst>
                </a:gridCol>
                <a:gridCol w="969862">
                  <a:extLst>
                    <a:ext uri="{9D8B030D-6E8A-4147-A177-3AD203B41FA5}">
                      <a16:colId xmlns:a16="http://schemas.microsoft.com/office/drawing/2014/main" xmlns="" val="20001"/>
                    </a:ext>
                  </a:extLst>
                </a:gridCol>
                <a:gridCol w="969862">
                  <a:extLst>
                    <a:ext uri="{9D8B030D-6E8A-4147-A177-3AD203B41FA5}">
                      <a16:colId xmlns:a16="http://schemas.microsoft.com/office/drawing/2014/main" xmlns="" val="20002"/>
                    </a:ext>
                  </a:extLst>
                </a:gridCol>
                <a:gridCol w="969862">
                  <a:extLst>
                    <a:ext uri="{9D8B030D-6E8A-4147-A177-3AD203B41FA5}">
                      <a16:colId xmlns:a16="http://schemas.microsoft.com/office/drawing/2014/main" xmlns="" val="20003"/>
                    </a:ext>
                  </a:extLst>
                </a:gridCol>
                <a:gridCol w="940883">
                  <a:extLst>
                    <a:ext uri="{9D8B030D-6E8A-4147-A177-3AD203B41FA5}">
                      <a16:colId xmlns:a16="http://schemas.microsoft.com/office/drawing/2014/main" xmlns="" val="20004"/>
                    </a:ext>
                  </a:extLst>
                </a:gridCol>
                <a:gridCol w="998840">
                  <a:extLst>
                    <a:ext uri="{9D8B030D-6E8A-4147-A177-3AD203B41FA5}">
                      <a16:colId xmlns:a16="http://schemas.microsoft.com/office/drawing/2014/main" xmlns="" val="20005"/>
                    </a:ext>
                  </a:extLst>
                </a:gridCol>
                <a:gridCol w="969862">
                  <a:extLst>
                    <a:ext uri="{9D8B030D-6E8A-4147-A177-3AD203B41FA5}">
                      <a16:colId xmlns:a16="http://schemas.microsoft.com/office/drawing/2014/main" xmlns="" val="20006"/>
                    </a:ext>
                  </a:extLst>
                </a:gridCol>
                <a:gridCol w="969862">
                  <a:extLst>
                    <a:ext uri="{9D8B030D-6E8A-4147-A177-3AD203B41FA5}">
                      <a16:colId xmlns:a16="http://schemas.microsoft.com/office/drawing/2014/main" xmlns="" val="20007"/>
                    </a:ext>
                  </a:extLst>
                </a:gridCol>
                <a:gridCol w="912810">
                  <a:extLst>
                    <a:ext uri="{9D8B030D-6E8A-4147-A177-3AD203B41FA5}">
                      <a16:colId xmlns:a16="http://schemas.microsoft.com/office/drawing/2014/main" xmlns="" val="20008"/>
                    </a:ext>
                  </a:extLst>
                </a:gridCol>
              </a:tblGrid>
              <a:tr h="587244">
                <a:tc>
                  <a:txBody>
                    <a:bodyPr/>
                    <a:lstStyle/>
                    <a:p>
                      <a:pPr>
                        <a:lnSpc>
                          <a:spcPct val="115000"/>
                        </a:lnSpc>
                        <a:spcAft>
                          <a:spcPts val="0"/>
                        </a:spcAft>
                      </a:pPr>
                      <a:endParaRPr lang="en-AU" sz="11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nSpc>
                          <a:spcPct val="115000"/>
                        </a:lnSpc>
                        <a:spcAft>
                          <a:spcPts val="0"/>
                        </a:spcAft>
                      </a:pPr>
                      <a:r>
                        <a:rPr lang="en-AU" sz="1100" b="1" dirty="0" err="1">
                          <a:latin typeface="Calibri"/>
                          <a:ea typeface="Calibri"/>
                          <a:cs typeface="Calibri"/>
                        </a:rPr>
                        <a:t>Fugro</a:t>
                      </a:r>
                      <a:r>
                        <a:rPr lang="en-AU" sz="1100" b="1" dirty="0">
                          <a:latin typeface="Calibri"/>
                          <a:ea typeface="Calibri"/>
                          <a:cs typeface="Calibri"/>
                        </a:rPr>
                        <a:t> LADS Mk3</a:t>
                      </a:r>
                      <a:endParaRPr lang="en-AU" sz="11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nSpc>
                          <a:spcPct val="115000"/>
                        </a:lnSpc>
                        <a:spcAft>
                          <a:spcPts val="0"/>
                        </a:spcAft>
                      </a:pPr>
                      <a:r>
                        <a:rPr lang="en-AU" sz="1100" b="1" dirty="0" err="1">
                          <a:latin typeface="Calibri"/>
                          <a:ea typeface="Calibri"/>
                          <a:cs typeface="Calibri"/>
                        </a:rPr>
                        <a:t>Optech</a:t>
                      </a:r>
                      <a:r>
                        <a:rPr lang="en-AU" sz="1100" b="1" dirty="0">
                          <a:latin typeface="Calibri"/>
                          <a:ea typeface="Calibri"/>
                          <a:cs typeface="Calibri"/>
                        </a:rPr>
                        <a:t> SHOALS </a:t>
                      </a:r>
                      <a:br>
                        <a:rPr lang="en-AU" sz="1100" b="1" dirty="0">
                          <a:latin typeface="Calibri"/>
                          <a:ea typeface="Calibri"/>
                          <a:cs typeface="Calibri"/>
                        </a:rPr>
                      </a:br>
                      <a:r>
                        <a:rPr lang="en-AU" sz="1100" b="1" dirty="0">
                          <a:latin typeface="Calibri"/>
                          <a:ea typeface="Calibri"/>
                          <a:cs typeface="Calibri"/>
                        </a:rPr>
                        <a:t>3000</a:t>
                      </a:r>
                      <a:endParaRPr lang="en-AU" sz="11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nSpc>
                          <a:spcPct val="115000"/>
                        </a:lnSpc>
                        <a:spcAft>
                          <a:spcPts val="0"/>
                        </a:spcAft>
                      </a:pPr>
                      <a:r>
                        <a:rPr lang="en-AU" sz="1100" b="1" dirty="0" err="1">
                          <a:latin typeface="Calibri"/>
                          <a:ea typeface="Calibri"/>
                          <a:cs typeface="Calibri"/>
                        </a:rPr>
                        <a:t>Optech</a:t>
                      </a:r>
                      <a:r>
                        <a:rPr lang="en-AU" sz="1100" b="1" dirty="0">
                          <a:latin typeface="Calibri"/>
                          <a:ea typeface="Calibri"/>
                          <a:cs typeface="Calibri"/>
                        </a:rPr>
                        <a:t> SHOALS </a:t>
                      </a:r>
                      <a:br>
                        <a:rPr lang="en-AU" sz="1100" b="1" dirty="0">
                          <a:latin typeface="Calibri"/>
                          <a:ea typeface="Calibri"/>
                          <a:cs typeface="Calibri"/>
                        </a:rPr>
                      </a:br>
                      <a:r>
                        <a:rPr lang="en-AU" sz="1100" b="1" dirty="0">
                          <a:latin typeface="Calibri"/>
                          <a:ea typeface="Calibri"/>
                          <a:cs typeface="Calibri"/>
                        </a:rPr>
                        <a:t>1000T</a:t>
                      </a:r>
                      <a:endParaRPr lang="en-AU" sz="11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nSpc>
                          <a:spcPct val="115000"/>
                        </a:lnSpc>
                        <a:spcAft>
                          <a:spcPts val="0"/>
                        </a:spcAft>
                      </a:pPr>
                      <a:r>
                        <a:rPr lang="en-AU" sz="1100" b="1" dirty="0" err="1">
                          <a:latin typeface="Calibri"/>
                          <a:ea typeface="Calibri"/>
                          <a:cs typeface="Calibri"/>
                        </a:rPr>
                        <a:t>Optech</a:t>
                      </a:r>
                      <a:r>
                        <a:rPr lang="en-AU" sz="1100" b="1" dirty="0">
                          <a:latin typeface="Calibri"/>
                          <a:ea typeface="Calibri"/>
                          <a:cs typeface="Calibri"/>
                        </a:rPr>
                        <a:t/>
                      </a:r>
                      <a:br>
                        <a:rPr lang="en-AU" sz="1100" b="1" dirty="0">
                          <a:latin typeface="Calibri"/>
                          <a:ea typeface="Calibri"/>
                          <a:cs typeface="Calibri"/>
                        </a:rPr>
                      </a:br>
                      <a:r>
                        <a:rPr lang="en-AU" sz="1100" b="1" dirty="0">
                          <a:latin typeface="Calibri"/>
                          <a:ea typeface="Calibri"/>
                          <a:cs typeface="Calibri"/>
                        </a:rPr>
                        <a:t>CZMIL</a:t>
                      </a:r>
                      <a:endParaRPr lang="en-AU" sz="11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nSpc>
                          <a:spcPct val="115000"/>
                        </a:lnSpc>
                        <a:spcAft>
                          <a:spcPts val="0"/>
                        </a:spcAft>
                      </a:pPr>
                      <a:r>
                        <a:rPr lang="en-AU" sz="1100" b="1" dirty="0" err="1">
                          <a:latin typeface="Calibri"/>
                          <a:ea typeface="Calibri"/>
                          <a:cs typeface="Calibri"/>
                        </a:rPr>
                        <a:t>Optech</a:t>
                      </a:r>
                      <a:r>
                        <a:rPr lang="en-AU" sz="1100" b="1" dirty="0">
                          <a:latin typeface="Calibri"/>
                          <a:ea typeface="Calibri"/>
                          <a:cs typeface="Calibri"/>
                        </a:rPr>
                        <a:t> ALTM Aquarius</a:t>
                      </a:r>
                      <a:endParaRPr lang="en-AU" sz="11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nSpc>
                          <a:spcPct val="115000"/>
                        </a:lnSpc>
                        <a:spcAft>
                          <a:spcPts val="0"/>
                        </a:spcAft>
                      </a:pPr>
                      <a:r>
                        <a:rPr lang="en-AU" sz="1100" b="1" dirty="0">
                          <a:latin typeface="Calibri"/>
                          <a:ea typeface="Calibri"/>
                          <a:cs typeface="Calibri"/>
                        </a:rPr>
                        <a:t>AHAB </a:t>
                      </a:r>
                      <a:r>
                        <a:rPr lang="en-AU" sz="1100" b="1" dirty="0" err="1">
                          <a:latin typeface="Calibri"/>
                          <a:ea typeface="Calibri"/>
                          <a:cs typeface="Calibri"/>
                        </a:rPr>
                        <a:t>HawkEye</a:t>
                      </a:r>
                      <a:r>
                        <a:rPr lang="en-AU" sz="1100" b="1" dirty="0">
                          <a:latin typeface="Calibri"/>
                          <a:ea typeface="Calibri"/>
                          <a:cs typeface="Calibri"/>
                        </a:rPr>
                        <a:t> IIB</a:t>
                      </a:r>
                      <a:endParaRPr lang="en-AU" sz="11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nSpc>
                          <a:spcPct val="115000"/>
                        </a:lnSpc>
                        <a:spcAft>
                          <a:spcPts val="0"/>
                        </a:spcAft>
                      </a:pPr>
                      <a:r>
                        <a:rPr lang="en-AU" sz="1100" b="1" dirty="0">
                          <a:latin typeface="Calibri"/>
                          <a:ea typeface="Calibri"/>
                          <a:cs typeface="Calibri"/>
                        </a:rPr>
                        <a:t>AHAB </a:t>
                      </a:r>
                      <a:r>
                        <a:rPr lang="en-AU" sz="1100" b="1" dirty="0" err="1">
                          <a:latin typeface="Calibri"/>
                          <a:ea typeface="Calibri"/>
                          <a:cs typeface="Calibri"/>
                        </a:rPr>
                        <a:t>Chiroptera</a:t>
                      </a:r>
                      <a:endParaRPr lang="en-AU" sz="11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nSpc>
                          <a:spcPct val="115000"/>
                        </a:lnSpc>
                        <a:spcAft>
                          <a:spcPts val="0"/>
                        </a:spcAft>
                      </a:pPr>
                      <a:r>
                        <a:rPr lang="en-AU" sz="1100" b="1" dirty="0" err="1">
                          <a:latin typeface="Calibri"/>
                          <a:ea typeface="Calibri"/>
                          <a:cs typeface="Calibri"/>
                        </a:rPr>
                        <a:t>Riegl</a:t>
                      </a:r>
                      <a:r>
                        <a:rPr lang="en-AU" sz="1100" b="1" dirty="0">
                          <a:latin typeface="Calibri"/>
                          <a:ea typeface="Calibri"/>
                          <a:cs typeface="Calibri"/>
                        </a:rPr>
                        <a:t/>
                      </a:r>
                      <a:br>
                        <a:rPr lang="en-AU" sz="1100" b="1" dirty="0">
                          <a:latin typeface="Calibri"/>
                          <a:ea typeface="Calibri"/>
                          <a:cs typeface="Calibri"/>
                        </a:rPr>
                      </a:br>
                      <a:r>
                        <a:rPr lang="en-AU" sz="1100" b="1" dirty="0">
                          <a:latin typeface="Calibri"/>
                          <a:ea typeface="Calibri"/>
                          <a:cs typeface="Calibri"/>
                        </a:rPr>
                        <a:t>VQ-820-G</a:t>
                      </a:r>
                      <a:endParaRPr lang="en-AU" sz="1100" dirty="0">
                        <a:latin typeface="Calibri"/>
                        <a:ea typeface="Calibri"/>
                        <a:cs typeface="Calibri"/>
                      </a:endParaRP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xmlns="" val="10000"/>
                  </a:ext>
                </a:extLst>
              </a:tr>
              <a:tr h="355288">
                <a:tc>
                  <a:txBody>
                    <a:bodyPr/>
                    <a:lstStyle/>
                    <a:p>
                      <a:pPr>
                        <a:lnSpc>
                          <a:spcPct val="115000"/>
                        </a:lnSpc>
                        <a:spcAft>
                          <a:spcPts val="0"/>
                        </a:spcAft>
                      </a:pPr>
                      <a:r>
                        <a:rPr lang="en-AU" sz="1050">
                          <a:latin typeface="Calibri"/>
                          <a:ea typeface="Calibri"/>
                          <a:cs typeface="Calibri"/>
                        </a:rPr>
                        <a:t>Typical Sensor Environment</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dirty="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Topo-Bathy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Topo-Bathy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Topo-Bathy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dirty="0" err="1">
                          <a:latin typeface="Calibri"/>
                          <a:ea typeface="Calibri"/>
                          <a:cs typeface="Calibri"/>
                        </a:rPr>
                        <a:t>Topo</a:t>
                      </a:r>
                      <a:r>
                        <a:rPr lang="en-AU" sz="1050" dirty="0">
                          <a:latin typeface="Calibri"/>
                          <a:ea typeface="Calibri"/>
                          <a:cs typeface="Calibri"/>
                        </a:rPr>
                        <a:t>-Bathy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57684">
                <a:tc>
                  <a:txBody>
                    <a:bodyPr/>
                    <a:lstStyle/>
                    <a:p>
                      <a:pPr>
                        <a:lnSpc>
                          <a:spcPct val="115000"/>
                        </a:lnSpc>
                        <a:spcAft>
                          <a:spcPts val="0"/>
                        </a:spcAft>
                      </a:pPr>
                      <a:r>
                        <a:rPr lang="en-AU" sz="1050" dirty="0">
                          <a:latin typeface="Calibri"/>
                          <a:ea typeface="Calibri"/>
                          <a:cs typeface="Calibri"/>
                        </a:rPr>
                        <a:t>Nominal Flying Height</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400-700m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300-400m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300-400m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Nominal 400m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300-600m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250-500m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250-600m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Nominal 600m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753351">
                <a:tc>
                  <a:txBody>
                    <a:bodyPr/>
                    <a:lstStyle/>
                    <a:p>
                      <a:pPr>
                        <a:lnSpc>
                          <a:spcPct val="115000"/>
                        </a:lnSpc>
                        <a:spcAft>
                          <a:spcPts val="0"/>
                        </a:spcAft>
                      </a:pPr>
                      <a:r>
                        <a:rPr lang="en-AU" sz="1050" dirty="0">
                          <a:latin typeface="Calibri"/>
                          <a:ea typeface="Calibri"/>
                          <a:cs typeface="Calibri"/>
                        </a:rPr>
                        <a:t>Swath Width (as a function of point spacing or altitude)</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dirty="0">
                          <a:latin typeface="Calibri"/>
                          <a:ea typeface="Calibri"/>
                          <a:cs typeface="Calibri"/>
                        </a:rPr>
                        <a:t>585m@8x5m</a:t>
                      </a:r>
                    </a:p>
                    <a:p>
                      <a:pPr>
                        <a:lnSpc>
                          <a:spcPct val="115000"/>
                        </a:lnSpc>
                        <a:spcAft>
                          <a:spcPts val="0"/>
                        </a:spcAft>
                      </a:pPr>
                      <a:r>
                        <a:rPr lang="en-AU" sz="1050" dirty="0">
                          <a:latin typeface="Calibri"/>
                          <a:ea typeface="Calibri"/>
                          <a:cs typeface="Calibri"/>
                        </a:rPr>
                        <a:t>360m@5x5m</a:t>
                      </a:r>
                    </a:p>
                    <a:p>
                      <a:pPr>
                        <a:lnSpc>
                          <a:spcPct val="115000"/>
                        </a:lnSpc>
                        <a:spcAft>
                          <a:spcPts val="0"/>
                        </a:spcAft>
                      </a:pPr>
                      <a:r>
                        <a:rPr lang="en-AU" sz="1050" dirty="0">
                          <a:latin typeface="Calibri"/>
                          <a:ea typeface="Calibri"/>
                          <a:cs typeface="Calibri"/>
                        </a:rPr>
                        <a:t>125m@2.5x2.5</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dirty="0">
                          <a:latin typeface="Calibri"/>
                          <a:ea typeface="Calibri"/>
                          <a:cs typeface="Calibri"/>
                        </a:rPr>
                        <a:t>160m @2x2m</a:t>
                      </a:r>
                    </a:p>
                    <a:p>
                      <a:pPr>
                        <a:lnSpc>
                          <a:spcPct val="115000"/>
                        </a:lnSpc>
                        <a:spcAft>
                          <a:spcPts val="0"/>
                        </a:spcAft>
                      </a:pPr>
                      <a:r>
                        <a:rPr lang="en-AU" sz="1050" dirty="0">
                          <a:latin typeface="Calibri"/>
                          <a:ea typeface="Calibri"/>
                          <a:cs typeface="Calibri"/>
                        </a:rPr>
                        <a:t>300m @3x3m </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dirty="0">
                          <a:latin typeface="Calibri"/>
                          <a:ea typeface="Calibri"/>
                          <a:cs typeface="Calibri"/>
                        </a:rPr>
                        <a:t>60m@2x2m</a:t>
                      </a:r>
                    </a:p>
                    <a:p>
                      <a:pPr>
                        <a:lnSpc>
                          <a:spcPct val="115000"/>
                        </a:lnSpc>
                        <a:spcAft>
                          <a:spcPts val="0"/>
                        </a:spcAft>
                      </a:pPr>
                      <a:r>
                        <a:rPr lang="en-AU" sz="1050" dirty="0">
                          <a:latin typeface="Calibri"/>
                          <a:ea typeface="Calibri"/>
                          <a:cs typeface="Calibri"/>
                        </a:rPr>
                        <a:t>130m@3x3m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291m </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up to 0.93 x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160m-260m</a:t>
                      </a:r>
                    </a:p>
                    <a:p>
                      <a:pPr>
                        <a:lnSpc>
                          <a:spcPct val="115000"/>
                        </a:lnSpc>
                        <a:spcAft>
                          <a:spcPts val="0"/>
                        </a:spcAft>
                      </a:pPr>
                      <a:r>
                        <a:rPr lang="en-AU" sz="1050">
                          <a:latin typeface="Calibri"/>
                          <a:ea typeface="Calibri"/>
                          <a:cs typeface="Calibri"/>
                        </a:rPr>
                        <a:t>@400m AGL</a:t>
                      </a:r>
                    </a:p>
                    <a:p>
                      <a:pPr>
                        <a:lnSpc>
                          <a:spcPct val="115000"/>
                        </a:lnSpc>
                        <a:spcAft>
                          <a:spcPts val="0"/>
                        </a:spcAft>
                      </a:pPr>
                      <a:r>
                        <a:rPr lang="en-AU" sz="1050">
                          <a:latin typeface="Calibri"/>
                          <a:ea typeface="Calibri"/>
                          <a:cs typeface="Calibri"/>
                        </a:rPr>
                        <a:t>100m</a:t>
                      </a:r>
                    </a:p>
                    <a:p>
                      <a:pPr>
                        <a:lnSpc>
                          <a:spcPct val="115000"/>
                        </a:lnSpc>
                        <a:spcAft>
                          <a:spcPts val="0"/>
                        </a:spcAft>
                      </a:pPr>
                      <a:r>
                        <a:rPr lang="en-AU" sz="1050">
                          <a:latin typeface="Calibri"/>
                          <a:ea typeface="Calibri"/>
                          <a:cs typeface="Calibri"/>
                        </a:rPr>
                        <a:t>@250m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300m</a:t>
                      </a:r>
                    </a:p>
                    <a:p>
                      <a:pPr>
                        <a:lnSpc>
                          <a:spcPct val="115000"/>
                        </a:lnSpc>
                        <a:spcAft>
                          <a:spcPts val="0"/>
                        </a:spcAft>
                      </a:pPr>
                      <a:r>
                        <a:rPr lang="en-AU" sz="1050">
                          <a:latin typeface="Calibri"/>
                          <a:ea typeface="Calibri"/>
                          <a:cs typeface="Calibri"/>
                        </a:rPr>
                        <a:t>@400m AGL</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400m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55288">
                <a:tc>
                  <a:txBody>
                    <a:bodyPr/>
                    <a:lstStyle/>
                    <a:p>
                      <a:pPr>
                        <a:lnSpc>
                          <a:spcPct val="115000"/>
                        </a:lnSpc>
                        <a:spcAft>
                          <a:spcPts val="0"/>
                        </a:spcAft>
                      </a:pPr>
                      <a:r>
                        <a:rPr lang="en-AU" sz="1050">
                          <a:latin typeface="Calibri"/>
                          <a:ea typeface="Calibri"/>
                          <a:cs typeface="Calibri"/>
                        </a:rPr>
                        <a:t>Typical</a:t>
                      </a:r>
                    </a:p>
                    <a:p>
                      <a:pPr>
                        <a:lnSpc>
                          <a:spcPct val="115000"/>
                        </a:lnSpc>
                        <a:spcAft>
                          <a:spcPts val="0"/>
                        </a:spcAft>
                      </a:pPr>
                      <a:r>
                        <a:rPr lang="en-AU" sz="1050">
                          <a:latin typeface="Calibri"/>
                          <a:ea typeface="Calibri"/>
                          <a:cs typeface="Calibri"/>
                        </a:rPr>
                        <a:t>Point Spacings</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2x2m -8x5m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2x2m - 5x5m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2x2m - 5x5m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2x2m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0.4x0.4m - 1x1m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0.5x0.5m - 3.5x3.5m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0.4x0.4m -</a:t>
                      </a:r>
                    </a:p>
                    <a:p>
                      <a:pPr>
                        <a:lnSpc>
                          <a:spcPct val="115000"/>
                        </a:lnSpc>
                        <a:spcAft>
                          <a:spcPts val="0"/>
                        </a:spcAft>
                      </a:pPr>
                      <a:r>
                        <a:rPr lang="en-AU" sz="1050">
                          <a:latin typeface="Calibri"/>
                          <a:ea typeface="Calibri"/>
                          <a:cs typeface="Calibri"/>
                        </a:rPr>
                        <a:t>1 x 1m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0.2x0.2m - 0.8x0.8m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55288">
                <a:tc>
                  <a:txBody>
                    <a:bodyPr/>
                    <a:lstStyle/>
                    <a:p>
                      <a:pPr>
                        <a:lnSpc>
                          <a:spcPct val="115000"/>
                        </a:lnSpc>
                        <a:spcAft>
                          <a:spcPts val="0"/>
                        </a:spcAft>
                      </a:pPr>
                      <a:r>
                        <a:rPr lang="en-AU" sz="1050">
                          <a:latin typeface="Calibri"/>
                          <a:ea typeface="Calibri"/>
                          <a:cs typeface="Calibri"/>
                        </a:rPr>
                        <a:t>Minimum Water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~0.5m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~0.3 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~0.3 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~0.1 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~0.1 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~0.5 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~0.1 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~0.1 m</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538297">
                <a:tc>
                  <a:txBody>
                    <a:bodyPr/>
                    <a:lstStyle/>
                    <a:p>
                      <a:pPr>
                        <a:lnSpc>
                          <a:spcPct val="115000"/>
                        </a:lnSpc>
                        <a:spcAft>
                          <a:spcPts val="0"/>
                        </a:spcAft>
                      </a:pPr>
                      <a:r>
                        <a:rPr lang="en-AU" sz="1050">
                          <a:latin typeface="Calibri"/>
                          <a:ea typeface="Calibri"/>
                          <a:cs typeface="Calibri"/>
                        </a:rPr>
                        <a:t>Typical Maximum Water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~60m</a:t>
                      </a:r>
                    </a:p>
                    <a:p>
                      <a:pPr>
                        <a:lnSpc>
                          <a:spcPct val="115000"/>
                        </a:lnSpc>
                        <a:spcAft>
                          <a:spcPts val="0"/>
                        </a:spcAft>
                      </a:pPr>
                      <a:r>
                        <a:rPr lang="en-AU" sz="1050">
                          <a:latin typeface="Calibri"/>
                          <a:ea typeface="Calibri"/>
                          <a:cs typeface="Calibri"/>
                        </a:rPr>
                        <a:t>2.5-3 x Secchi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~50m</a:t>
                      </a:r>
                    </a:p>
                    <a:p>
                      <a:pPr>
                        <a:lnSpc>
                          <a:spcPct val="115000"/>
                        </a:lnSpc>
                        <a:spcAft>
                          <a:spcPts val="0"/>
                        </a:spcAft>
                      </a:pPr>
                      <a:r>
                        <a:rPr lang="en-AU" sz="1050">
                          <a:latin typeface="Calibri"/>
                          <a:ea typeface="Calibri"/>
                          <a:cs typeface="Calibri"/>
                        </a:rPr>
                        <a:t>2-2.5 x Secchi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~50m</a:t>
                      </a:r>
                    </a:p>
                    <a:p>
                      <a:pPr>
                        <a:lnSpc>
                          <a:spcPct val="115000"/>
                        </a:lnSpc>
                        <a:spcAft>
                          <a:spcPts val="0"/>
                        </a:spcAft>
                      </a:pPr>
                      <a:r>
                        <a:rPr lang="en-AU" sz="1050">
                          <a:latin typeface="Calibri"/>
                          <a:ea typeface="Calibri"/>
                          <a:cs typeface="Calibri"/>
                        </a:rPr>
                        <a:t>2-2.5 x Secchi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~50m</a:t>
                      </a:r>
                    </a:p>
                    <a:p>
                      <a:pPr>
                        <a:lnSpc>
                          <a:spcPct val="115000"/>
                        </a:lnSpc>
                        <a:spcAft>
                          <a:spcPts val="0"/>
                        </a:spcAft>
                      </a:pPr>
                      <a:r>
                        <a:rPr lang="en-AU" sz="1050">
                          <a:latin typeface="Calibri"/>
                          <a:ea typeface="Calibri"/>
                          <a:cs typeface="Calibri"/>
                        </a:rPr>
                        <a:t>2.5-3 x Secchi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~20m</a:t>
                      </a:r>
                    </a:p>
                    <a:p>
                      <a:pPr>
                        <a:lnSpc>
                          <a:spcPct val="115000"/>
                        </a:lnSpc>
                        <a:spcAft>
                          <a:spcPts val="0"/>
                        </a:spcAft>
                      </a:pPr>
                      <a:r>
                        <a:rPr lang="en-AU" sz="1050">
                          <a:latin typeface="Calibri"/>
                          <a:ea typeface="Calibri"/>
                          <a:cs typeface="Calibri"/>
                        </a:rPr>
                        <a:t>1 x Secchi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~40m</a:t>
                      </a:r>
                    </a:p>
                    <a:p>
                      <a:pPr>
                        <a:lnSpc>
                          <a:spcPct val="115000"/>
                        </a:lnSpc>
                        <a:spcAft>
                          <a:spcPts val="0"/>
                        </a:spcAft>
                      </a:pPr>
                      <a:r>
                        <a:rPr lang="en-AU" sz="1050">
                          <a:latin typeface="Calibri"/>
                          <a:ea typeface="Calibri"/>
                          <a:cs typeface="Calibri"/>
                        </a:rPr>
                        <a:t>2-3 x Secchi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~20m</a:t>
                      </a:r>
                    </a:p>
                    <a:p>
                      <a:pPr>
                        <a:lnSpc>
                          <a:spcPct val="115000"/>
                        </a:lnSpc>
                        <a:spcAft>
                          <a:spcPts val="0"/>
                        </a:spcAft>
                      </a:pPr>
                      <a:r>
                        <a:rPr lang="en-AU" sz="1050">
                          <a:latin typeface="Calibri"/>
                          <a:ea typeface="Calibri"/>
                          <a:cs typeface="Calibri"/>
                        </a:rPr>
                        <a:t>1 x Secchi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~15m</a:t>
                      </a:r>
                    </a:p>
                    <a:p>
                      <a:pPr>
                        <a:lnSpc>
                          <a:spcPct val="115000"/>
                        </a:lnSpc>
                        <a:spcAft>
                          <a:spcPts val="0"/>
                        </a:spcAft>
                      </a:pPr>
                      <a:r>
                        <a:rPr lang="en-AU" sz="1050">
                          <a:latin typeface="Calibri"/>
                          <a:ea typeface="Calibri"/>
                          <a:cs typeface="Calibri"/>
                        </a:rPr>
                        <a:t>1 x Secchi depth</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904314">
                <a:tc>
                  <a:txBody>
                    <a:bodyPr/>
                    <a:lstStyle/>
                    <a:p>
                      <a:pPr>
                        <a:lnSpc>
                          <a:spcPct val="115000"/>
                        </a:lnSpc>
                        <a:spcAft>
                          <a:spcPts val="0"/>
                        </a:spcAft>
                      </a:pPr>
                      <a:r>
                        <a:rPr lang="en-AU" sz="1050" dirty="0">
                          <a:latin typeface="Calibri"/>
                          <a:ea typeface="Calibri"/>
                          <a:cs typeface="Calibri"/>
                        </a:rPr>
                        <a:t>Commercial Opportunities in South-East Asia, Australia and the Pacific</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dirty="0" err="1">
                          <a:latin typeface="Calibri"/>
                          <a:ea typeface="Calibri"/>
                          <a:cs typeface="Calibri"/>
                        </a:rPr>
                        <a:t>Fugro</a:t>
                      </a:r>
                      <a:r>
                        <a:rPr lang="en-AU" sz="1050" dirty="0">
                          <a:latin typeface="Calibri"/>
                          <a:ea typeface="Calibri"/>
                          <a:cs typeface="Calibri"/>
                        </a:rPr>
                        <a:t> LADS</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tc>
                  <a:txBody>
                    <a:bodyPr/>
                    <a:lstStyle/>
                    <a:p>
                      <a:pPr>
                        <a:lnSpc>
                          <a:spcPct val="115000"/>
                        </a:lnSpc>
                        <a:spcAft>
                          <a:spcPts val="0"/>
                        </a:spcAft>
                      </a:pPr>
                      <a:r>
                        <a:rPr lang="en-AU" sz="1050">
                          <a:latin typeface="Calibri"/>
                          <a:ea typeface="Calibri"/>
                          <a:cs typeface="Calibri"/>
                        </a:rPr>
                        <a:t>No Commercial Operations</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SHOALS 1000T was used in Northern Australia by Fugro Pelagos</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a:latin typeface="Calibri"/>
                          <a:ea typeface="Calibri"/>
                          <a:cs typeface="Calibri"/>
                        </a:rPr>
                        <a:t>None Currently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dirty="0">
                          <a:latin typeface="Calibri"/>
                          <a:ea typeface="Calibri"/>
                          <a:cs typeface="Calibri"/>
                        </a:rPr>
                        <a:t>ALTM Gemini operator - AAM Pty Ltd</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tc>
                  <a:txBody>
                    <a:bodyPr/>
                    <a:lstStyle/>
                    <a:p>
                      <a:pPr>
                        <a:lnSpc>
                          <a:spcPct val="115000"/>
                        </a:lnSpc>
                        <a:spcAft>
                          <a:spcPts val="0"/>
                        </a:spcAft>
                      </a:pPr>
                      <a:r>
                        <a:rPr lang="en-AU" sz="1050" dirty="0">
                          <a:latin typeface="Calibri"/>
                          <a:ea typeface="Calibri"/>
                          <a:cs typeface="Calibri"/>
                        </a:rPr>
                        <a:t>AAM Pty Ltd - </a:t>
                      </a:r>
                      <a:r>
                        <a:rPr lang="en-AU" sz="1050" dirty="0" err="1">
                          <a:latin typeface="Calibri"/>
                          <a:ea typeface="Calibri"/>
                          <a:cs typeface="Calibri"/>
                        </a:rPr>
                        <a:t>Pelydryn</a:t>
                      </a:r>
                      <a:r>
                        <a:rPr lang="en-AU" sz="1050" dirty="0">
                          <a:latin typeface="Calibri"/>
                          <a:ea typeface="Calibri"/>
                          <a:cs typeface="Calibri"/>
                        </a:rPr>
                        <a:t> operated. </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tc>
                  <a:txBody>
                    <a:bodyPr/>
                    <a:lstStyle/>
                    <a:p>
                      <a:pPr>
                        <a:lnSpc>
                          <a:spcPct val="115000"/>
                        </a:lnSpc>
                        <a:spcAft>
                          <a:spcPts val="0"/>
                        </a:spcAft>
                      </a:pPr>
                      <a:r>
                        <a:rPr lang="en-AU" sz="1050">
                          <a:latin typeface="Calibri"/>
                          <a:ea typeface="Calibri"/>
                          <a:cs typeface="Calibri"/>
                        </a:rPr>
                        <a:t>None Currently</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AU" sz="1050" dirty="0" err="1">
                          <a:latin typeface="Calibri"/>
                          <a:ea typeface="Calibri"/>
                          <a:cs typeface="Calibri"/>
                        </a:rPr>
                        <a:t>Fugro</a:t>
                      </a:r>
                      <a:r>
                        <a:rPr lang="en-AU" sz="1050" dirty="0">
                          <a:latin typeface="Calibri"/>
                          <a:ea typeface="Calibri"/>
                          <a:cs typeface="Calibri"/>
                        </a:rPr>
                        <a:t> LADS</a:t>
                      </a:r>
                    </a:p>
                  </a:txBody>
                  <a:tcPr marL="45725" marR="45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2626022407"/>
      </p:ext>
    </p:extLst>
  </p:cSld>
  <p:clrMapOvr>
    <a:masterClrMapping/>
  </p:clrMapOvr>
</p:sld>
</file>

<file path=ppt/theme/theme1.xml><?xml version="1.0" encoding="utf-8"?>
<a:theme xmlns:a="http://schemas.openxmlformats.org/drawingml/2006/main" name="CRCSI-template-v1 (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CRCSI-template-v1 (4)</Template>
  <TotalTime>1889</TotalTime>
  <Words>568</Words>
  <Application>Microsoft Office PowerPoint</Application>
  <PresentationFormat>On-screen Show (16:9)</PresentationFormat>
  <Paragraphs>218</Paragraphs>
  <Slides>16</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CRCSI-template-v1 (4)</vt:lpstr>
      <vt:lpstr>Chart</vt:lpstr>
      <vt:lpstr>Program 2 - Rapid Spatial Analytics</vt:lpstr>
      <vt:lpstr>Coastal &amp; Urban DEM Project</vt:lpstr>
      <vt:lpstr>Coastal &amp; Urban DEM Project</vt:lpstr>
      <vt:lpstr>Bathymetry User Needs</vt:lpstr>
      <vt:lpstr>Bathymetry User Needs</vt:lpstr>
      <vt:lpstr>Bathymetry User Needs</vt:lpstr>
      <vt:lpstr>Bathymetric LiDAR</vt:lpstr>
      <vt:lpstr>Bathymetric LiDAR</vt:lpstr>
      <vt:lpstr>Bathymetric LiDAR</vt:lpstr>
      <vt:lpstr>Bathymetric LiDAR</vt:lpstr>
      <vt:lpstr>Satellite Derived Bathymetry</vt:lpstr>
      <vt:lpstr>Vertical Datums</vt:lpstr>
      <vt:lpstr>Western Port DEM</vt:lpstr>
      <vt:lpstr>Victorian Coastal DEM</vt:lpstr>
      <vt:lpstr>Victorian Coastal DEM</vt:lpstr>
      <vt:lpstr>Complimentary Technologies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mridout</dc:creator>
  <cp:lastModifiedBy>Aero Leplastrier</cp:lastModifiedBy>
  <cp:revision>108</cp:revision>
  <dcterms:created xsi:type="dcterms:W3CDTF">2014-08-07T05:35:21Z</dcterms:created>
  <dcterms:modified xsi:type="dcterms:W3CDTF">2018-04-05T21:32:50Z</dcterms:modified>
</cp:coreProperties>
</file>